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269" r:id="rId3"/>
    <p:sldId id="297" r:id="rId4"/>
    <p:sldId id="298" r:id="rId5"/>
    <p:sldId id="275" r:id="rId6"/>
    <p:sldId id="276" r:id="rId7"/>
    <p:sldId id="283" r:id="rId8"/>
    <p:sldId id="286" r:id="rId9"/>
    <p:sldId id="281" r:id="rId10"/>
    <p:sldId id="294" r:id="rId11"/>
    <p:sldId id="293" r:id="rId12"/>
    <p:sldId id="291" r:id="rId13"/>
    <p:sldId id="292" r:id="rId14"/>
    <p:sldId id="289" r:id="rId15"/>
    <p:sldId id="296" r:id="rId16"/>
    <p:sldId id="295" r:id="rId17"/>
    <p:sldId id="299" r:id="rId18"/>
  </p:sldIdLst>
  <p:sldSz cx="12188825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ylee McAvoy" initials="K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68CBB"/>
    <a:srgbClr val="1686B0"/>
    <a:srgbClr val="0F6182"/>
    <a:srgbClr val="1583AD"/>
    <a:srgbClr val="005C6E"/>
    <a:srgbClr val="1686B3"/>
    <a:srgbClr val="093F5A"/>
    <a:srgbClr val="1898C9"/>
    <a:srgbClr val="8DBBD0"/>
    <a:srgbClr val="6FD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8" autoAdjust="0"/>
    <p:restoredTop sz="86957" autoAdjust="0"/>
  </p:normalViewPr>
  <p:slideViewPr>
    <p:cSldViewPr showGuides="1">
      <p:cViewPr>
        <p:scale>
          <a:sx n="112" d="100"/>
          <a:sy n="112" d="100"/>
        </p:scale>
        <p:origin x="-80" y="352"/>
      </p:cViewPr>
      <p:guideLst>
        <p:guide orient="horz" pos="240"/>
        <p:guide orient="horz" pos="1008"/>
        <p:guide orient="horz" pos="1296"/>
        <p:guide orient="horz" pos="4080"/>
        <p:guide orient="horz" pos="3072"/>
        <p:guide orient="horz" pos="2160"/>
        <p:guide orient="horz" pos="720"/>
        <p:guide pos="287"/>
        <p:guide pos="7391"/>
        <p:guide pos="383"/>
        <p:guide pos="729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89915-A67E-0745-9F61-4A8E8DB674EA}" type="datetimeFigureOut">
              <a:rPr lang="en-US" smtClean="0"/>
              <a:t>10/18/11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A56BB-8217-4B4D-98B3-9FD0376A3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1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1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9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Virtual Data Center</a:t>
            </a:r>
          </a:p>
          <a:p>
            <a:pPr marL="800100" lvl="1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External cloud looks like an extension of eBay DC</a:t>
            </a:r>
          </a:p>
          <a:p>
            <a:pPr marL="800100" lvl="1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All traffic goes through VPN (or private peering)</a:t>
            </a:r>
          </a:p>
          <a:p>
            <a:pPr marL="800100" lvl="1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Internal IP space is shared between two domains</a:t>
            </a:r>
          </a:p>
          <a:p>
            <a:pPr marL="800100" lvl="1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eBay’s DNS zones are delegated to cloud providers</a:t>
            </a:r>
          </a:p>
          <a:p>
            <a:pPr marL="800100" lvl="1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DDOS/IDS is on eBay’s side </a:t>
            </a:r>
          </a:p>
          <a:p>
            <a:pPr marL="628650" lvl="1" indent="-171450">
              <a:buFont typeface="Wingdings" charset="0"/>
              <a:buChar char="è"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Most transparent model, but creates a lot of technical issues (good when application complexity requires it)</a:t>
            </a:r>
          </a:p>
          <a:p>
            <a:pPr marL="0" lvl="0" indent="0">
              <a:buFont typeface="Wingdings" charset="0"/>
              <a:buNone/>
            </a:pP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b="1" baseline="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Shared Cloud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External cloud looks like a 3</a:t>
            </a:r>
            <a:r>
              <a:rPr lang="en-US" sz="1200" baseline="30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rd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party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All traffic goes through Internet (or private peering)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eBay’s Internal IP space is not accessible 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Two DNS/IP management points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DDOS/IDS on Public cloud  side ? </a:t>
            </a:r>
          </a:p>
          <a:p>
            <a:r>
              <a:rPr lang="en-US" sz="1800" dirty="0" smtClean="0">
                <a:solidFill>
                  <a:srgbClr val="FFD05D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rgbClr val="FFD05D"/>
                </a:solidFill>
              </a:rPr>
              <a:t>Most “cloud like” model, but has more limitation (good for isolated use cases)</a:t>
            </a:r>
          </a:p>
          <a:p>
            <a:pPr marL="0" lvl="0" indent="0">
              <a:buFont typeface="Wingdings" charset="0"/>
              <a:buNone/>
            </a:pP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2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Mesh of application dependencies (build time, and run time)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One build per deployment environment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Big monolithic deliverables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Highly latency sensitive because of DB dependencies</a:t>
            </a:r>
          </a:p>
          <a:p>
            <a:endParaRPr lang="en-US" dirty="0" smtClean="0"/>
          </a:p>
          <a:p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Ongoing: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Decomposition of applications into services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Modularization of code base (OSGI) 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No more train releases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Build Once, Deploy Everywhere</a:t>
            </a:r>
          </a:p>
          <a:p>
            <a:pPr marL="342900" indent="-342900">
              <a:buFontTx/>
              <a:buChar char="-"/>
            </a:pPr>
            <a:r>
              <a:rPr lang="en-US" sz="1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Refactorization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of DB dependencies behind services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Formal declaration of dependencies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‘Cloud friendly’</a:t>
            </a:r>
            <a:endParaRPr lang="en-US" sz="18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endParaRPr lang="en-US" dirty="0" smtClean="0"/>
          </a:p>
          <a:p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Future: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Migration of some data into “cloud friendly” DB (</a:t>
            </a:r>
            <a:r>
              <a:rPr lang="en-US" sz="1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MongoDB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Cassandra, </a:t>
            </a:r>
            <a:r>
              <a:rPr lang="en-US" sz="1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Hbase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…)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Redesign of platform services (e.g. logging) to be less infrastructure dependent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‘Cloud ready’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0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Implications</a:t>
            </a:r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IP space does not identify members of an application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Cannot use application name as a label on cables 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Change in asset management (e.g. fulfillment, chargeback)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Less flexibility in h/w choice or customization (however, changing from small to large VM is faster)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Stricter isolation requirement to support multi-tenancy (virtual environments)</a:t>
            </a:r>
            <a:endParaRPr lang="en-US" sz="16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5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Today</a:t>
            </a:r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:</a:t>
            </a:r>
            <a:endParaRPr lang="en-US" sz="2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Missing features (Monitoring, DNS Mgt., LB </a:t>
            </a:r>
            <a:r>
              <a:rPr lang="en-US" sz="1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Mgt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software deployment, </a:t>
            </a:r>
            <a:r>
              <a:rPr lang="en-US" sz="1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PaaS</a:t>
            </a: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level features…)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Not managing full lifecycle (focused on customer facing functions)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Impedance mismatch (ISP profile vs. eBay)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Infrastructure dependencies have scalability implications (mostly around network isolation)</a:t>
            </a:r>
          </a:p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Gaps but catching up fast : opportunity to contribute</a:t>
            </a:r>
          </a:p>
          <a:p>
            <a:endParaRPr lang="en-US" dirty="0" smtClean="0"/>
          </a:p>
          <a:p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Future</a:t>
            </a:r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:</a:t>
            </a:r>
            <a:endParaRPr lang="en-US" sz="2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Adopt as much as possible and contribute</a:t>
            </a:r>
            <a:endParaRPr lang="en-US" sz="1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Increase open source footprint as maturity/feature set improves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Keep abstraction layer to provide eBay’s specific flavor and PDLC integration</a:t>
            </a:r>
          </a:p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Adopt gradually but keep eBay’s abstraction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A56BB-8217-4B4D-98B3-9FD0376A35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with Partn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1143001"/>
            <a:ext cx="9601199" cy="1470025"/>
          </a:xfrm>
        </p:spPr>
        <p:txBody>
          <a:bodyPr>
            <a:noAutofit/>
          </a:bodyPr>
          <a:lstStyle>
            <a:lvl1pPr>
              <a:defRPr sz="6000" b="1" spc="-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635" y="4876800"/>
            <a:ext cx="8532178" cy="1600200"/>
          </a:xfrm>
        </p:spPr>
        <p:txBody>
          <a:bodyPr>
            <a:noAutofit/>
          </a:bodyPr>
          <a:lstStyle>
            <a:lvl1pPr marL="0" indent="0" algn="r">
              <a:buNone/>
              <a:defRPr sz="36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323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15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153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442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4" y="1600200"/>
            <a:ext cx="548639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4" y="1600200"/>
            <a:ext cx="5638801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0266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0969943" cy="1143000"/>
          </a:xfrm>
          <a:prstGeom prst="rect">
            <a:avLst/>
          </a:prstGeom>
        </p:spPr>
        <p:txBody>
          <a:bodyPr vert="horz" wrap="square" lIns="0" tIns="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600200"/>
            <a:ext cx="10969943" cy="48768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4" r:id="rId5"/>
    <p:sldLayoutId id="2147483655" r:id="rId6"/>
    <p:sldLayoutId id="2147483652" r:id="rId7"/>
  </p:sldLayoutIdLst>
  <p:transition xmlns:p14="http://schemas.microsoft.com/office/powerpoint/2010/main">
    <p:fade/>
  </p:transition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32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8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4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75000"/>
        <a:buFontTx/>
        <a:buBlip>
          <a:blip r:embed="rId10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gif"/><Relationship Id="rId10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00px-EBay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0106" y="5952653"/>
            <a:ext cx="1676401" cy="69738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Cloud options</a:t>
            </a:r>
            <a:endParaRPr lang="en-US" dirty="0"/>
          </a:p>
        </p:txBody>
      </p:sp>
      <p:pic>
        <p:nvPicPr>
          <p:cNvPr id="80" name="Picture 79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2" y="4038600"/>
            <a:ext cx="457283" cy="531039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760412" y="3581400"/>
            <a:ext cx="1752600" cy="1752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732212" y="3733800"/>
            <a:ext cx="1508760" cy="10668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732212" y="4495800"/>
            <a:ext cx="1518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b="1" dirty="0" err="1"/>
              <a:t>Ebay</a:t>
            </a:r>
            <a:r>
              <a:rPr lang="en-US" b="1" dirty="0"/>
              <a:t> environment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12812" y="5029200"/>
            <a:ext cx="1595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Ebay</a:t>
            </a:r>
            <a:r>
              <a:rPr lang="en-US" sz="1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Infrastructure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3122612" y="3124200"/>
            <a:ext cx="0" cy="2362200"/>
          </a:xfrm>
          <a:prstGeom prst="line">
            <a:avLst/>
          </a:prstGeom>
          <a:ln w="190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4343400"/>
            <a:ext cx="402167" cy="467033"/>
          </a:xfrm>
          <a:prstGeom prst="rect">
            <a:avLst/>
          </a:prstGeom>
        </p:spPr>
      </p:pic>
      <p:pic>
        <p:nvPicPr>
          <p:cNvPr id="92" name="Picture 91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3733800"/>
            <a:ext cx="457200" cy="530943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2055812" y="3124200"/>
            <a:ext cx="1028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eBay DC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22612" y="3124200"/>
            <a:ext cx="143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Public Cloud</a:t>
            </a:r>
          </a:p>
        </p:txBody>
      </p:sp>
      <p:sp>
        <p:nvSpPr>
          <p:cNvPr id="84" name="Can 83"/>
          <p:cNvSpPr/>
          <p:nvPr/>
        </p:nvSpPr>
        <p:spPr>
          <a:xfrm rot="5400000">
            <a:off x="3046412" y="3733800"/>
            <a:ext cx="152400" cy="1219200"/>
          </a:xfrm>
          <a:prstGeom prst="can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25" descr="network_device_l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5823" y="3429000"/>
            <a:ext cx="289389" cy="28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7" name="Straight Connector 116"/>
          <p:cNvCxnSpPr/>
          <p:nvPr/>
        </p:nvCxnSpPr>
        <p:spPr>
          <a:xfrm>
            <a:off x="1979612" y="3962400"/>
            <a:ext cx="0" cy="68580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751012" y="4114800"/>
            <a:ext cx="228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751012" y="4572000"/>
            <a:ext cx="228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1979612" y="4343400"/>
            <a:ext cx="2133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903412" y="60768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Virtual Data Center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847012" y="607689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Public Shared Cloud</a:t>
            </a:r>
            <a:endParaRPr lang="en-US" dirty="0" smtClean="0">
              <a:solidFill>
                <a:srgbClr val="FFD05D"/>
              </a:solidFill>
            </a:endParaRPr>
          </a:p>
        </p:txBody>
      </p:sp>
      <p:pic>
        <p:nvPicPr>
          <p:cNvPr id="128" name="Picture 127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212" y="4038600"/>
            <a:ext cx="457283" cy="531039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6780212" y="3581400"/>
            <a:ext cx="1752600" cy="1752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9752012" y="3733800"/>
            <a:ext cx="1508760" cy="10668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752012" y="4495800"/>
            <a:ext cx="1518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/>
              <a:t>Ebay</a:t>
            </a:r>
            <a:r>
              <a:rPr lang="en-US" dirty="0"/>
              <a:t> environment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932612" y="5029200"/>
            <a:ext cx="1595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/>
              <a:t>Ebay</a:t>
            </a:r>
            <a:r>
              <a:rPr lang="en-US" dirty="0"/>
              <a:t> Infrastructure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9142412" y="3124200"/>
            <a:ext cx="0" cy="2362200"/>
          </a:xfrm>
          <a:prstGeom prst="line">
            <a:avLst/>
          </a:prstGeom>
          <a:ln w="190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343400"/>
            <a:ext cx="402167" cy="467033"/>
          </a:xfrm>
          <a:prstGeom prst="rect">
            <a:avLst/>
          </a:prstGeom>
        </p:spPr>
      </p:pic>
      <p:pic>
        <p:nvPicPr>
          <p:cNvPr id="135" name="Picture 134" descr="osa_server_clus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3733800"/>
            <a:ext cx="457200" cy="530943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8075612" y="3124200"/>
            <a:ext cx="1028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eBay</a:t>
            </a:r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DC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142412" y="3124200"/>
            <a:ext cx="143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Public</a:t>
            </a:r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Cloud</a:t>
            </a:r>
          </a:p>
        </p:txBody>
      </p:sp>
      <p:pic>
        <p:nvPicPr>
          <p:cNvPr id="139" name="Picture 25" descr="network_device_l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5623" y="3429000"/>
            <a:ext cx="289389" cy="28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0" name="Straight Connector 139"/>
          <p:cNvCxnSpPr/>
          <p:nvPr/>
        </p:nvCxnSpPr>
        <p:spPr>
          <a:xfrm>
            <a:off x="7999412" y="3962400"/>
            <a:ext cx="0" cy="68580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770812" y="4114800"/>
            <a:ext cx="228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770812" y="4572000"/>
            <a:ext cx="228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" name="Picture 25" descr="network_device_l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42612" y="3581400"/>
            <a:ext cx="289389" cy="28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" name="Cloud 145"/>
          <p:cNvSpPr/>
          <p:nvPr/>
        </p:nvSpPr>
        <p:spPr>
          <a:xfrm>
            <a:off x="8609012" y="2286000"/>
            <a:ext cx="914400" cy="4572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Elbow Connector 147"/>
          <p:cNvCxnSpPr>
            <a:stCxn id="146" idx="2"/>
            <a:endCxn id="139" idx="0"/>
          </p:cNvCxnSpPr>
          <p:nvPr/>
        </p:nvCxnSpPr>
        <p:spPr>
          <a:xfrm rot="10800000" flipV="1">
            <a:off x="6940318" y="2514600"/>
            <a:ext cx="1671530" cy="914400"/>
          </a:xfrm>
          <a:prstGeom prst="bentConnector2">
            <a:avLst/>
          </a:prstGeom>
          <a:ln w="190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45" idx="0"/>
            <a:endCxn id="146" idx="0"/>
          </p:cNvCxnSpPr>
          <p:nvPr/>
        </p:nvCxnSpPr>
        <p:spPr>
          <a:xfrm rot="16200000" flipV="1">
            <a:off x="9671579" y="2365671"/>
            <a:ext cx="1066800" cy="1364657"/>
          </a:xfrm>
          <a:prstGeom prst="bentConnector2">
            <a:avLst/>
          </a:prstGeom>
          <a:ln w="190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3212" y="4114800"/>
            <a:ext cx="0" cy="38100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9980612" y="4114800"/>
            <a:ext cx="0" cy="38100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9980612" y="4267200"/>
            <a:ext cx="228600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113215" y="4267200"/>
            <a:ext cx="137154" cy="0"/>
          </a:xfrm>
          <a:prstGeom prst="line">
            <a:avLst/>
          </a:prstGeom>
          <a:ln w="285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network-ids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657600"/>
            <a:ext cx="304800" cy="304800"/>
          </a:xfrm>
          <a:prstGeom prst="rect">
            <a:avLst/>
          </a:prstGeom>
        </p:spPr>
      </p:pic>
      <p:pic>
        <p:nvPicPr>
          <p:cNvPr id="159" name="Picture 158" descr="network-ids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657600"/>
            <a:ext cx="304800" cy="304800"/>
          </a:xfrm>
          <a:prstGeom prst="rect">
            <a:avLst/>
          </a:prstGeom>
        </p:spPr>
      </p:pic>
      <p:sp>
        <p:nvSpPr>
          <p:cNvPr id="160" name="Cloud 159"/>
          <p:cNvSpPr/>
          <p:nvPr/>
        </p:nvSpPr>
        <p:spPr>
          <a:xfrm>
            <a:off x="2513012" y="2057400"/>
            <a:ext cx="914400" cy="4572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Elbow Connector 160"/>
          <p:cNvCxnSpPr>
            <a:stCxn id="160" idx="2"/>
            <a:endCxn id="97" idx="0"/>
          </p:cNvCxnSpPr>
          <p:nvPr/>
        </p:nvCxnSpPr>
        <p:spPr>
          <a:xfrm rot="10800000" flipV="1">
            <a:off x="920518" y="2286000"/>
            <a:ext cx="1595330" cy="1143000"/>
          </a:xfrm>
          <a:prstGeom prst="bentConnector2">
            <a:avLst/>
          </a:prstGeom>
          <a:ln w="190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67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Cloud Technology stack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41412" y="2057400"/>
            <a:ext cx="3429000" cy="6614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Catalog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1412" y="2939797"/>
            <a:ext cx="3429000" cy="6614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Ticket driven run book automation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1412" y="4704591"/>
            <a:ext cx="3429000" cy="6614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Chargeback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1412" y="5586987"/>
            <a:ext cx="3429000" cy="6614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Virtualization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484812" y="3657600"/>
            <a:ext cx="12954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41412" y="3822194"/>
            <a:ext cx="3429000" cy="6614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Management</a:t>
            </a:r>
          </a:p>
          <a:p>
            <a:pPr algn="ctr"/>
            <a:r>
              <a:rPr lang="en-US" dirty="0" smtClean="0"/>
              <a:t>Database (CMDB)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18412" y="2057400"/>
            <a:ext cx="3429000" cy="4191000"/>
            <a:chOff x="7618412" y="2057400"/>
            <a:chExt cx="3429000" cy="4191000"/>
          </a:xfrm>
        </p:grpSpPr>
        <p:sp>
          <p:nvSpPr>
            <p:cNvPr id="7" name="Rectangle 6"/>
            <p:cNvSpPr/>
            <p:nvPr/>
          </p:nvSpPr>
          <p:spPr>
            <a:xfrm>
              <a:off x="7618412" y="2057400"/>
              <a:ext cx="3429000" cy="6614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REST APIs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618412" y="2939797"/>
              <a:ext cx="3429000" cy="6614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 driven close loop</a:t>
              </a:r>
            </a:p>
            <a:p>
              <a:pPr algn="ctr"/>
              <a:r>
                <a:rPr lang="en-US" dirty="0" smtClean="0"/>
                <a:t>automation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18412" y="4704591"/>
              <a:ext cx="3429000" cy="6614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Pay as you go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18412" y="5586987"/>
              <a:ext cx="3429000" cy="6614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Multitenant infrastructure with secure isolation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18412" y="3822194"/>
              <a:ext cx="3429000" cy="6614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Distributed state Management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6363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Everything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22633" y="2133600"/>
            <a:ext cx="1554463" cy="5486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  <a:t>Cannot be automated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951412" y="2133600"/>
            <a:ext cx="5394902" cy="548634"/>
          </a:xfrm>
          <a:prstGeom prst="rect">
            <a:avLst/>
          </a:prstGeom>
          <a:solidFill>
            <a:schemeClr val="bg2"/>
          </a:solidFill>
          <a:ln w="127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lang="en-US" sz="1000" b="1" dirty="0" smtClean="0">
                <a:latin typeface="Verdana" pitchFamily="34" charset="0"/>
              </a:rPr>
              <a:t>The task requires human involvement (e.g. racking and wiring)</a:t>
            </a:r>
            <a:endParaRPr kumimoji="0" lang="en-US" sz="1000" b="1" i="0" u="none" strike="noStrike" cap="none" normalizeH="0" baseline="0" dirty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2634" y="2956551"/>
            <a:ext cx="1554463" cy="5486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  <a:t>No support for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lang="en-US" sz="1000" b="1" dirty="0" smtClean="0">
                <a:solidFill>
                  <a:srgbClr val="000000"/>
                </a:solidFill>
                <a:latin typeface="Verdana" pitchFamily="34" charset="0"/>
              </a:rPr>
              <a:t>automation</a:t>
            </a: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51413" y="2956551"/>
            <a:ext cx="5394902" cy="548634"/>
          </a:xfrm>
          <a:prstGeom prst="rect">
            <a:avLst/>
          </a:prstGeom>
          <a:solidFill>
            <a:schemeClr val="bg2"/>
          </a:solidFill>
          <a:ln w="127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rPr>
              <a:t>Component lacks API or requires UI based actions (e.g. checkpoint)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122634" y="3779502"/>
            <a:ext cx="1554463" cy="5486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  <a:t>Limited rate of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  <a:t>change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951413" y="3779502"/>
            <a:ext cx="5394902" cy="548634"/>
          </a:xfrm>
          <a:prstGeom prst="rect">
            <a:avLst/>
          </a:prstGeom>
          <a:solidFill>
            <a:schemeClr val="bg2"/>
          </a:solidFill>
          <a:ln w="127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rPr>
              <a:t>Configuration requires</a:t>
            </a:r>
            <a:r>
              <a:rPr kumimoji="0" lang="en-US" sz="1000" b="1" i="0" u="none" strike="noStrike" cap="none" normalizeH="0" dirty="0" smtClean="0">
                <a:ln>
                  <a:noFill/>
                </a:ln>
                <a:effectLst/>
                <a:latin typeface="Verdana" pitchFamily="34" charset="0"/>
              </a:rPr>
              <a:t> restart, reload, file sync (e.g. Bind, ISC DHCP)</a:t>
            </a:r>
            <a:endParaRPr kumimoji="0" lang="en-US" sz="1000" b="1" i="0" u="none" strike="noStrike" cap="none" normalizeH="0" baseline="0" dirty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2116805" y="1859283"/>
            <a:ext cx="822951" cy="402331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0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22635" y="4693892"/>
            <a:ext cx="1554463" cy="5486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</a:rPr>
              <a:t>No permission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951414" y="4693892"/>
            <a:ext cx="5394902" cy="548634"/>
          </a:xfrm>
          <a:prstGeom prst="rect">
            <a:avLst/>
          </a:prstGeom>
          <a:solidFill>
            <a:schemeClr val="bg2"/>
          </a:solidFill>
          <a:ln w="12700" cap="rnd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Verdana" pitchFamily="34" charset="0"/>
              </a:rPr>
              <a:t>Configuration requires special credential/role (e.g. firewall, network)</a:t>
            </a:r>
          </a:p>
        </p:txBody>
      </p:sp>
    </p:spTree>
    <p:extLst>
      <p:ext uri="{BB962C8B-B14F-4D97-AF65-F5344CB8AC3E}">
        <p14:creationId xmlns:p14="http://schemas.microsoft.com/office/powerpoint/2010/main" val="17575415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237412" y="2209800"/>
            <a:ext cx="4114801" cy="4114800"/>
            <a:chOff x="7237412" y="2209800"/>
            <a:chExt cx="4114801" cy="4114800"/>
          </a:xfrm>
        </p:grpSpPr>
        <p:pic>
          <p:nvPicPr>
            <p:cNvPr id="69" name="Picture 68" descr="SOA-R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803" y="3540768"/>
              <a:ext cx="580786" cy="580786"/>
            </a:xfrm>
            <a:prstGeom prst="rect">
              <a:avLst/>
            </a:prstGeom>
            <a:ln w="28575" cmpd="sng">
              <a:tailEnd type="arrow"/>
            </a:ln>
          </p:spPr>
        </p:pic>
        <p:cxnSp>
          <p:nvCxnSpPr>
            <p:cNvPr id="75" name="Straight Arrow Connector 74"/>
            <p:cNvCxnSpPr/>
            <p:nvPr/>
          </p:nvCxnSpPr>
          <p:spPr>
            <a:xfrm>
              <a:off x="10437812" y="3886200"/>
              <a:ext cx="362991" cy="24199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SOA-R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612" y="3429000"/>
              <a:ext cx="580786" cy="580786"/>
            </a:xfrm>
            <a:prstGeom prst="rect">
              <a:avLst/>
            </a:prstGeom>
            <a:ln w="28575" cmpd="sng">
              <a:tailEnd type="arrow"/>
            </a:ln>
          </p:spPr>
        </p:pic>
        <p:cxnSp>
          <p:nvCxnSpPr>
            <p:cNvPr id="79" name="Straight Arrow Connector 78"/>
            <p:cNvCxnSpPr>
              <a:stCxn id="69" idx="3"/>
              <a:endCxn id="77" idx="1"/>
            </p:cNvCxnSpPr>
            <p:nvPr/>
          </p:nvCxnSpPr>
          <p:spPr>
            <a:xfrm flipV="1">
              <a:off x="9476589" y="3719393"/>
              <a:ext cx="504023" cy="11176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79" descr="osa_server_clust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792" y="2209800"/>
              <a:ext cx="604986" cy="702564"/>
            </a:xfrm>
            <a:prstGeom prst="rect">
              <a:avLst/>
            </a:prstGeom>
            <a:ln w="28575" cmpd="sng">
              <a:tailEnd type="arrow"/>
            </a:ln>
          </p:spPr>
        </p:pic>
        <p:cxnSp>
          <p:nvCxnSpPr>
            <p:cNvPr id="81" name="Straight Arrow Connector 80"/>
            <p:cNvCxnSpPr>
              <a:stCxn id="80" idx="2"/>
            </p:cNvCxnSpPr>
            <p:nvPr/>
          </p:nvCxnSpPr>
          <p:spPr>
            <a:xfrm flipH="1">
              <a:off x="9379793" y="2912364"/>
              <a:ext cx="302492" cy="74940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0" idx="2"/>
              <a:endCxn id="77" idx="0"/>
            </p:cNvCxnSpPr>
            <p:nvPr/>
          </p:nvCxnSpPr>
          <p:spPr>
            <a:xfrm>
              <a:off x="9682285" y="2912364"/>
              <a:ext cx="588720" cy="51663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10710760" y="3903759"/>
              <a:ext cx="641453" cy="741312"/>
              <a:chOff x="7847012" y="3276600"/>
              <a:chExt cx="403966" cy="466854"/>
            </a:xfrm>
          </p:grpSpPr>
          <p:pic>
            <p:nvPicPr>
              <p:cNvPr id="83" name="Picture 82" descr="network-server-dbm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012" y="3276600"/>
                <a:ext cx="403966" cy="403966"/>
              </a:xfrm>
              <a:prstGeom prst="rect">
                <a:avLst/>
              </a:prstGeom>
              <a:ln w="28575" cmpd="sng">
                <a:tailEnd type="arrow"/>
              </a:ln>
            </p:spPr>
          </p:pic>
          <p:pic>
            <p:nvPicPr>
              <p:cNvPr id="86" name="Picture 85" descr="network-clou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012" y="3505200"/>
                <a:ext cx="238254" cy="238254"/>
              </a:xfrm>
              <a:prstGeom prst="rect">
                <a:avLst/>
              </a:prstGeom>
              <a:ln w="28575" cmpd="sng">
                <a:tailEnd type="arrow"/>
              </a:ln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8532812" y="4387748"/>
              <a:ext cx="641453" cy="741312"/>
              <a:chOff x="7847012" y="3276600"/>
              <a:chExt cx="403966" cy="466854"/>
            </a:xfrm>
          </p:grpSpPr>
          <p:pic>
            <p:nvPicPr>
              <p:cNvPr id="90" name="Picture 89" descr="network-server-dbm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012" y="3276600"/>
                <a:ext cx="403966" cy="403966"/>
              </a:xfrm>
              <a:prstGeom prst="rect">
                <a:avLst/>
              </a:prstGeom>
              <a:ln w="28575" cmpd="sng">
                <a:tailEnd type="arrow"/>
              </a:ln>
            </p:spPr>
          </p:pic>
          <p:pic>
            <p:nvPicPr>
              <p:cNvPr id="91" name="Picture 90" descr="network-cloud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012" y="3505200"/>
                <a:ext cx="238254" cy="238254"/>
              </a:xfrm>
              <a:prstGeom prst="rect">
                <a:avLst/>
              </a:prstGeom>
              <a:ln w="28575" cmpd="sng">
                <a:tailEnd type="arrow"/>
              </a:ln>
            </p:spPr>
          </p:pic>
        </p:grpSp>
        <p:cxnSp>
          <p:nvCxnSpPr>
            <p:cNvPr id="92" name="Straight Arrow Connector 91"/>
            <p:cNvCxnSpPr/>
            <p:nvPr/>
          </p:nvCxnSpPr>
          <p:spPr>
            <a:xfrm flipH="1">
              <a:off x="8990012" y="4038600"/>
              <a:ext cx="169396" cy="387191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ight Arrow 101"/>
            <p:cNvSpPr/>
            <p:nvPr/>
          </p:nvSpPr>
          <p:spPr>
            <a:xfrm>
              <a:off x="7237412" y="3048000"/>
              <a:ext cx="762000" cy="4898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532812" y="5616714"/>
              <a:ext cx="2209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Future</a:t>
              </a:r>
            </a:p>
            <a:p>
              <a:pPr algn="ctr"/>
              <a:r>
                <a:rPr lang="en-US" sz="2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‘Cloud ready’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27412" y="1981200"/>
            <a:ext cx="3429000" cy="4365486"/>
            <a:chOff x="3427412" y="1981200"/>
            <a:chExt cx="3429000" cy="4365486"/>
          </a:xfrm>
        </p:grpSpPr>
        <p:pic>
          <p:nvPicPr>
            <p:cNvPr id="39" name="Picture 38" descr="SOA-R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913" y="3217724"/>
              <a:ext cx="590219" cy="590219"/>
            </a:xfrm>
            <a:prstGeom prst="rect">
              <a:avLst/>
            </a:prstGeom>
          </p:spPr>
        </p:pic>
        <p:pic>
          <p:nvPicPr>
            <p:cNvPr id="40" name="Picture 39" descr="SOA-R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012" y="3886200"/>
              <a:ext cx="590219" cy="590219"/>
            </a:xfrm>
            <a:prstGeom prst="rect">
              <a:avLst/>
            </a:prstGeom>
          </p:spPr>
        </p:pic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5332412" y="4840902"/>
              <a:ext cx="1061586" cy="569298"/>
              <a:chOff x="1171633" y="4975139"/>
              <a:chExt cx="879530" cy="489957"/>
            </a:xfrm>
          </p:grpSpPr>
          <p:pic>
            <p:nvPicPr>
              <p:cNvPr id="42" name="Picture 41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1633" y="5010366"/>
                <a:ext cx="454730" cy="454730"/>
              </a:xfrm>
              <a:prstGeom prst="rect">
                <a:avLst/>
              </a:prstGeom>
            </p:spPr>
          </p:pic>
          <p:pic>
            <p:nvPicPr>
              <p:cNvPr id="43" name="Picture 42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031" y="4992753"/>
                <a:ext cx="454730" cy="454730"/>
              </a:xfrm>
              <a:prstGeom prst="rect">
                <a:avLst/>
              </a:prstGeom>
            </p:spPr>
          </p:pic>
          <p:pic>
            <p:nvPicPr>
              <p:cNvPr id="44" name="Picture 43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6433" y="4975139"/>
                <a:ext cx="454730" cy="454730"/>
              </a:xfrm>
              <a:prstGeom prst="rect">
                <a:avLst/>
              </a:prstGeom>
            </p:spPr>
          </p:pic>
        </p:grpSp>
        <p:cxnSp>
          <p:nvCxnSpPr>
            <p:cNvPr id="45" name="Straight Arrow Connector 44"/>
            <p:cNvCxnSpPr>
              <a:stCxn id="40" idx="2"/>
              <a:endCxn id="43" idx="0"/>
            </p:cNvCxnSpPr>
            <p:nvPr/>
          </p:nvCxnSpPr>
          <p:spPr>
            <a:xfrm flipH="1">
              <a:off x="5802853" y="4476419"/>
              <a:ext cx="53269" cy="384949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97763" y="3709574"/>
              <a:ext cx="368887" cy="245925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 descr="SOA-R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12" y="2971800"/>
              <a:ext cx="590219" cy="590219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 flipH="1">
              <a:off x="5912574" y="3463649"/>
              <a:ext cx="172147" cy="51644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4" idx="1"/>
            </p:cNvCxnSpPr>
            <p:nvPr/>
          </p:nvCxnSpPr>
          <p:spPr>
            <a:xfrm flipV="1">
              <a:off x="5297763" y="3266909"/>
              <a:ext cx="491850" cy="16629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07" idx="2"/>
            </p:cNvCxnSpPr>
            <p:nvPr/>
          </p:nvCxnSpPr>
          <p:spPr>
            <a:xfrm flipH="1">
              <a:off x="5180012" y="2817343"/>
              <a:ext cx="494272" cy="45925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07" idx="2"/>
            </p:cNvCxnSpPr>
            <p:nvPr/>
          </p:nvCxnSpPr>
          <p:spPr>
            <a:xfrm>
              <a:off x="5674284" y="2817343"/>
              <a:ext cx="267728" cy="23065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4799012" y="5638800"/>
              <a:ext cx="2057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Ongoing</a:t>
              </a:r>
            </a:p>
            <a:p>
              <a:pPr algn="ctr"/>
              <a:r>
                <a:rPr lang="en-US" sz="2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“Cloud Friendly”</a:t>
              </a:r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3427412" y="3048000"/>
              <a:ext cx="762000" cy="4898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 descr="osa_server_pcluste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212" y="1981200"/>
              <a:ext cx="836143" cy="83614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84212" y="2133600"/>
            <a:ext cx="2114538" cy="3874532"/>
            <a:chOff x="684212" y="2133600"/>
            <a:chExt cx="2114538" cy="3874532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293812" y="4724400"/>
              <a:ext cx="1136747" cy="609600"/>
              <a:chOff x="1171630" y="4975139"/>
              <a:chExt cx="879533" cy="489955"/>
            </a:xfrm>
          </p:grpSpPr>
          <p:pic>
            <p:nvPicPr>
              <p:cNvPr id="5" name="Picture 4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1630" y="5010364"/>
                <a:ext cx="454730" cy="454730"/>
              </a:xfrm>
              <a:prstGeom prst="rect">
                <a:avLst/>
              </a:prstGeom>
            </p:spPr>
          </p:pic>
          <p:pic>
            <p:nvPicPr>
              <p:cNvPr id="6" name="Picture 5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030" y="4992752"/>
                <a:ext cx="454730" cy="454730"/>
              </a:xfrm>
              <a:prstGeom prst="rect">
                <a:avLst/>
              </a:prstGeom>
            </p:spPr>
          </p:pic>
          <p:pic>
            <p:nvPicPr>
              <p:cNvPr id="7" name="Picture 6" descr="osa_databas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6433" y="4975139"/>
                <a:ext cx="454730" cy="454730"/>
              </a:xfrm>
              <a:prstGeom prst="rect">
                <a:avLst/>
              </a:prstGeom>
            </p:spPr>
          </p:pic>
        </p:grpSp>
        <p:cxnSp>
          <p:nvCxnSpPr>
            <p:cNvPr id="9" name="Straight Arrow Connector 8"/>
            <p:cNvCxnSpPr>
              <a:stCxn id="105" idx="2"/>
              <a:endCxn id="6" idx="0"/>
            </p:cNvCxnSpPr>
            <p:nvPr/>
          </p:nvCxnSpPr>
          <p:spPr>
            <a:xfrm>
              <a:off x="1131881" y="4248138"/>
              <a:ext cx="665681" cy="49817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46212" y="3810000"/>
              <a:ext cx="658338" cy="4173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6" idx="2"/>
              <a:endCxn id="6" idx="0"/>
            </p:cNvCxnSpPr>
            <p:nvPr/>
          </p:nvCxnSpPr>
          <p:spPr>
            <a:xfrm flipH="1">
              <a:off x="1797562" y="4324338"/>
              <a:ext cx="553519" cy="42197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74812" y="3048000"/>
              <a:ext cx="609600" cy="53340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04" idx="2"/>
            </p:cNvCxnSpPr>
            <p:nvPr/>
          </p:nvCxnSpPr>
          <p:spPr>
            <a:xfrm flipH="1">
              <a:off x="1141413" y="3028938"/>
              <a:ext cx="523868" cy="47626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103" descr="osa_server_pcluste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612" y="2133600"/>
              <a:ext cx="895338" cy="895338"/>
            </a:xfrm>
            <a:prstGeom prst="rect">
              <a:avLst/>
            </a:prstGeom>
          </p:spPr>
        </p:pic>
        <p:pic>
          <p:nvPicPr>
            <p:cNvPr id="105" name="Picture 104" descr="osa_server_pcluste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2" y="3352800"/>
              <a:ext cx="895338" cy="895338"/>
            </a:xfrm>
            <a:prstGeom prst="rect">
              <a:avLst/>
            </a:prstGeom>
          </p:spPr>
        </p:pic>
        <p:pic>
          <p:nvPicPr>
            <p:cNvPr id="106" name="Picture 105" descr="osa_server_pcluste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12" y="3429000"/>
              <a:ext cx="895338" cy="89533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370012" y="5638800"/>
              <a:ext cx="864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Before</a:t>
              </a:r>
              <a:endPara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4358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virtualization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8012" y="2178698"/>
            <a:ext cx="4191000" cy="3860212"/>
            <a:chOff x="608012" y="2178698"/>
            <a:chExt cx="4191000" cy="3860212"/>
          </a:xfrm>
        </p:grpSpPr>
        <p:sp>
          <p:nvSpPr>
            <p:cNvPr id="49" name="Rectangle 48"/>
            <p:cNvSpPr/>
            <p:nvPr/>
          </p:nvSpPr>
          <p:spPr>
            <a:xfrm>
              <a:off x="779073" y="2606351"/>
              <a:ext cx="1111898" cy="24803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062032" y="2606351"/>
              <a:ext cx="769776" cy="24803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173930" y="2606351"/>
              <a:ext cx="513184" cy="24803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43706" y="2606351"/>
              <a:ext cx="769776" cy="24803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79073" y="4573555"/>
              <a:ext cx="1111898" cy="513184"/>
            </a:xfrm>
            <a:prstGeom prst="rect">
              <a:avLst/>
            </a:prstGeom>
            <a:solidFill>
              <a:srgbClr val="00576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Infra</a:t>
              </a:r>
              <a:endParaRPr lang="en-US" sz="105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062032" y="4573555"/>
              <a:ext cx="769776" cy="513184"/>
            </a:xfrm>
            <a:prstGeom prst="rect">
              <a:avLst/>
            </a:prstGeom>
            <a:solidFill>
              <a:srgbClr val="00576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Infra</a:t>
              </a:r>
              <a:endParaRPr lang="en-US" sz="105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73930" y="4573555"/>
              <a:ext cx="513184" cy="513184"/>
            </a:xfrm>
            <a:prstGeom prst="rect">
              <a:avLst/>
            </a:prstGeom>
            <a:solidFill>
              <a:srgbClr val="00576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Infra</a:t>
              </a:r>
              <a:endParaRPr lang="en-US" sz="105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43706" y="4573555"/>
              <a:ext cx="769776" cy="513184"/>
            </a:xfrm>
            <a:prstGeom prst="rect">
              <a:avLst/>
            </a:prstGeom>
            <a:solidFill>
              <a:srgbClr val="00576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Infra</a:t>
              </a:r>
              <a:endParaRPr lang="en-US" sz="105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79073" y="3974841"/>
              <a:ext cx="1111898" cy="513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/>
                <a:t>Spare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62032" y="3974841"/>
              <a:ext cx="769776" cy="513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/>
                <a:t>spare</a:t>
              </a:r>
              <a:endParaRPr lang="en-US" sz="10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173930" y="3974841"/>
              <a:ext cx="513184" cy="513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/>
                <a:t>spare</a:t>
              </a:r>
              <a:endParaRPr lang="en-US" sz="1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43706" y="3974841"/>
              <a:ext cx="769776" cy="5131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smtClean="0"/>
                <a:t>spare</a:t>
              </a:r>
              <a:endParaRPr lang="en-US" sz="10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79073" y="2606351"/>
              <a:ext cx="1111898" cy="12829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Application</a:t>
              </a:r>
              <a:endParaRPr lang="en-US" sz="105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062032" y="2606351"/>
              <a:ext cx="769776" cy="12829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App</a:t>
              </a:r>
              <a:endParaRPr lang="en-US" sz="105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173930" y="2606351"/>
              <a:ext cx="513184" cy="128295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App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943706" y="2606351"/>
              <a:ext cx="769776" cy="12829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08012" y="2178698"/>
              <a:ext cx="2309327" cy="3079102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08012" y="2178698"/>
              <a:ext cx="600732" cy="310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Prod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002869" y="2178698"/>
              <a:ext cx="769776" cy="3079102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002869" y="2178698"/>
              <a:ext cx="447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QA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858175" y="2178698"/>
              <a:ext cx="940837" cy="3079102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58175" y="2178698"/>
              <a:ext cx="56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Exp.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1412" y="5638800"/>
              <a:ext cx="3262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Silos with custom design</a:t>
              </a:r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5408612" y="3657600"/>
            <a:ext cx="10668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61212" y="1514141"/>
            <a:ext cx="4267200" cy="4524769"/>
            <a:chOff x="7161212" y="1514141"/>
            <a:chExt cx="4267200" cy="4524769"/>
          </a:xfrm>
        </p:grpSpPr>
        <p:sp>
          <p:nvSpPr>
            <p:cNvPr id="54" name="Rectangle 53"/>
            <p:cNvSpPr/>
            <p:nvPr/>
          </p:nvSpPr>
          <p:spPr>
            <a:xfrm>
              <a:off x="7250112" y="4698499"/>
              <a:ext cx="4089400" cy="53072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Shared infrastructure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250112" y="4079318"/>
              <a:ext cx="4089400" cy="5307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Global resource pool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250112" y="2664048"/>
              <a:ext cx="1155700" cy="132681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Application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583612" y="2664048"/>
              <a:ext cx="800100" cy="132681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App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739312" y="2664048"/>
              <a:ext cx="533400" cy="13268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0539412" y="2664048"/>
              <a:ext cx="800100" cy="13268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61212" y="2221776"/>
              <a:ext cx="2311400" cy="1769088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161212" y="2254048"/>
              <a:ext cx="5936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Prod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561512" y="2221776"/>
              <a:ext cx="800100" cy="1769088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561512" y="2221776"/>
              <a:ext cx="447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QA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450512" y="2221776"/>
              <a:ext cx="977900" cy="1769088"/>
            </a:xfrm>
            <a:prstGeom prst="rect">
              <a:avLst/>
            </a:prstGeom>
            <a:noFill/>
            <a:ln w="1905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450512" y="2221776"/>
              <a:ext cx="56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Exp.</a:t>
              </a:r>
            </a:p>
          </p:txBody>
        </p:sp>
        <p:sp>
          <p:nvSpPr>
            <p:cNvPr id="87" name="Left Brace 86"/>
            <p:cNvSpPr/>
            <p:nvPr/>
          </p:nvSpPr>
          <p:spPr>
            <a:xfrm rot="5400000">
              <a:off x="9117903" y="-177187"/>
              <a:ext cx="353818" cy="4267200"/>
            </a:xfrm>
            <a:prstGeom prst="leftBrace">
              <a:avLst>
                <a:gd name="adj1" fmla="val 40925"/>
                <a:gd name="adj2" fmla="val 50000"/>
              </a:avLst>
            </a:prstGeom>
            <a:ln w="190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304212" y="1514141"/>
              <a:ext cx="1987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 b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Virtual Environments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23212" y="5638800"/>
              <a:ext cx="3215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Virtualized 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96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Simplification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626763" y="1143000"/>
            <a:ext cx="8355138" cy="2443303"/>
            <a:chOff x="1626763" y="1504517"/>
            <a:chExt cx="8355138" cy="2443303"/>
          </a:xfrm>
        </p:grpSpPr>
        <p:cxnSp>
          <p:nvCxnSpPr>
            <p:cNvPr id="4" name="Straight Arrow Connector 3"/>
            <p:cNvCxnSpPr/>
            <p:nvPr/>
          </p:nvCxnSpPr>
          <p:spPr bwMode="auto">
            <a:xfrm>
              <a:off x="2100803" y="2664992"/>
              <a:ext cx="0" cy="457195"/>
            </a:xfrm>
            <a:prstGeom prst="straightConnector1">
              <a:avLst/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sp>
          <p:nvSpPr>
            <p:cNvPr id="5" name="TextBox 4"/>
            <p:cNvSpPr txBox="1"/>
            <p:nvPr/>
          </p:nvSpPr>
          <p:spPr>
            <a:xfrm>
              <a:off x="1626763" y="1956212"/>
              <a:ext cx="100428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r</a:t>
              </a:r>
              <a:r>
                <a:rPr lang="en-US" sz="1200" dirty="0" smtClean="0">
                  <a:solidFill>
                    <a:srgbClr val="FFFFFF"/>
                  </a:solidFill>
                </a:rPr>
                <a:t>equest</a:t>
              </a:r>
            </a:p>
            <a:p>
              <a:pPr algn="ctr"/>
              <a:r>
                <a:rPr lang="en-US" sz="1100" b="0" i="1" dirty="0" smtClean="0">
                  <a:solidFill>
                    <a:srgbClr val="FFFFFF"/>
                  </a:solidFill>
                </a:rPr>
                <a:t>{</a:t>
              </a:r>
              <a:r>
                <a:rPr lang="en-US" sz="1100" b="0" i="1" dirty="0" err="1" smtClean="0">
                  <a:solidFill>
                    <a:srgbClr val="FFFFFF"/>
                  </a:solidFill>
                </a:rPr>
                <a:t>nb</a:t>
              </a:r>
              <a:r>
                <a:rPr lang="en-US" sz="1100" b="0" i="1" dirty="0" smtClean="0">
                  <a:solidFill>
                    <a:srgbClr val="FFFFFF"/>
                  </a:solidFill>
                </a:rPr>
                <a:t> servers,</a:t>
              </a:r>
              <a:br>
                <a:rPr lang="en-US" sz="1100" b="0" i="1" dirty="0" smtClean="0">
                  <a:solidFill>
                    <a:srgbClr val="FFFFFF"/>
                  </a:solidFill>
                </a:rPr>
              </a:br>
              <a:r>
                <a:rPr lang="en-US" sz="1100" b="0" i="1" dirty="0" smtClean="0">
                  <a:solidFill>
                    <a:srgbClr val="FFFFFF"/>
                  </a:solidFill>
                </a:rPr>
                <a:t>model, </a:t>
              </a:r>
              <a:r>
                <a:rPr lang="en-US" sz="1100" b="0" i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app </a:t>
              </a:r>
              <a:r>
                <a:rPr lang="en-US" sz="1100" b="0" i="1" dirty="0" smtClean="0">
                  <a:solidFill>
                    <a:srgbClr val="FFFFFF"/>
                  </a:solidFill>
                </a:rPr>
                <a:t>} 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1901080" y="3213626"/>
              <a:ext cx="6857925" cy="0"/>
            </a:xfrm>
            <a:prstGeom prst="straightConnector1">
              <a:avLst/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2782479" y="2299236"/>
              <a:ext cx="0" cy="822951"/>
            </a:xfrm>
            <a:prstGeom prst="straightConnector1">
              <a:avLst/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2538625" y="1956212"/>
              <a:ext cx="5439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FFFF"/>
                  </a:solidFill>
                </a:rPr>
                <a:t>order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84438" y="1956212"/>
              <a:ext cx="9931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receive &amp;</a:t>
              </a:r>
              <a:br>
                <a:rPr lang="en-US" dirty="0"/>
              </a:br>
              <a:r>
                <a:rPr lang="en-US" dirty="0"/>
                <a:t>rack &amp; wire</a:t>
              </a:r>
            </a:p>
            <a:p>
              <a:r>
                <a:rPr lang="en-US" dirty="0">
                  <a:solidFill>
                    <a:srgbClr val="FDA486"/>
                  </a:solidFill>
                </a:rPr>
                <a:t>Label</a:t>
              </a:r>
              <a:r>
                <a:rPr lang="en-US" dirty="0"/>
                <a:t> (app)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5276765" y="2664992"/>
              <a:ext cx="0" cy="457195"/>
            </a:xfrm>
            <a:prstGeom prst="straightConnector1">
              <a:avLst/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193033" y="2390675"/>
              <a:ext cx="0" cy="758938"/>
            </a:xfrm>
            <a:prstGeom prst="straightConnector1">
              <a:avLst/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6870146" y="1956212"/>
              <a:ext cx="63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deliver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8003" y="2847870"/>
              <a:ext cx="274317" cy="5212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6534" y="2939310"/>
              <a:ext cx="419837" cy="35768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090" y="3200400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 w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55543" y="3396504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2-3 w</a:t>
              </a:r>
            </a:p>
          </p:txBody>
        </p:sp>
        <p:cxnSp>
          <p:nvCxnSpPr>
            <p:cNvPr id="17" name="Elbow Connector 16"/>
            <p:cNvCxnSpPr/>
            <p:nvPr/>
          </p:nvCxnSpPr>
          <p:spPr bwMode="auto">
            <a:xfrm rot="5400000">
              <a:off x="6318168" y="2194265"/>
              <a:ext cx="9144" cy="2047866"/>
            </a:xfrm>
            <a:prstGeom prst="bentConnector3">
              <a:avLst>
                <a:gd name="adj1" fmla="val 5197756"/>
              </a:avLst>
            </a:prstGeom>
            <a:solidFill>
              <a:srgbClr val="FFE6D5"/>
            </a:solidFill>
            <a:ln w="38100" cap="rnd" cmpd="sng" algn="ctr">
              <a:solidFill>
                <a:srgbClr val="FF66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5890631" y="3670821"/>
              <a:ext cx="87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repurpose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9140" y="2939309"/>
              <a:ext cx="9827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“several”</a:t>
              </a:r>
            </a:p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weeks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39" name="Picture 38" descr="osa_user_blue_ti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684" y="1504517"/>
              <a:ext cx="548634" cy="548634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633981" y="3733800"/>
            <a:ext cx="8260495" cy="2895600"/>
            <a:chOff x="1633981" y="3733800"/>
            <a:chExt cx="8260495" cy="2895600"/>
          </a:xfrm>
        </p:grpSpPr>
        <p:grpSp>
          <p:nvGrpSpPr>
            <p:cNvPr id="49" name="Group 48"/>
            <p:cNvGrpSpPr/>
            <p:nvPr/>
          </p:nvGrpSpPr>
          <p:grpSpPr>
            <a:xfrm>
              <a:off x="1633981" y="4114800"/>
              <a:ext cx="8260495" cy="2514600"/>
              <a:chOff x="1633981" y="4114800"/>
              <a:chExt cx="8260495" cy="25146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>
                <a:off x="2104496" y="5486385"/>
                <a:ext cx="0" cy="457195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1633981" y="4569313"/>
                <a:ext cx="9972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request</a:t>
                </a:r>
              </a:p>
              <a:p>
                <a:r>
                  <a:rPr lang="en-US" dirty="0"/>
                  <a:t>{</a:t>
                </a:r>
                <a:r>
                  <a:rPr lang="en-US" dirty="0" err="1"/>
                  <a:t>nb</a:t>
                </a:r>
                <a:r>
                  <a:rPr lang="en-US" dirty="0"/>
                  <a:t> servers,</a:t>
                </a:r>
                <a:br>
                  <a:rPr lang="en-US" dirty="0"/>
                </a:br>
                <a:r>
                  <a:rPr lang="en-US" dirty="0"/>
                  <a:t>model } 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>
                <a:off x="1904773" y="6035019"/>
                <a:ext cx="6857925" cy="0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 bwMode="auto">
              <a:xfrm>
                <a:off x="2821113" y="4910540"/>
                <a:ext cx="0" cy="1060681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2558210" y="4569313"/>
                <a:ext cx="5439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order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24584" y="4569313"/>
                <a:ext cx="92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Receive </a:t>
                </a:r>
                <a:br>
                  <a:rPr lang="en-US" dirty="0"/>
                </a:br>
                <a:r>
                  <a:rPr lang="en-US" dirty="0">
                    <a:solidFill>
                      <a:srgbClr val="FDA486"/>
                    </a:solidFill>
                  </a:rPr>
                  <a:t>pre-racked</a:t>
                </a:r>
              </a:p>
              <a:p>
                <a:r>
                  <a:rPr lang="en-US" dirty="0">
                    <a:solidFill>
                      <a:srgbClr val="FDA486"/>
                    </a:solidFill>
                  </a:rPr>
                  <a:t>Pre-wired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5243576" y="5093421"/>
                <a:ext cx="0" cy="914384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6523722" y="5093426"/>
                <a:ext cx="0" cy="914384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6096395" y="4569313"/>
                <a:ext cx="809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deliver to</a:t>
                </a:r>
              </a:p>
              <a:p>
                <a:r>
                  <a:rPr lang="en-US" dirty="0"/>
                  <a:t>cache</a:t>
                </a: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1696" y="5669263"/>
                <a:ext cx="274317" cy="52120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7900" y="5760703"/>
                <a:ext cx="419837" cy="357685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5457091" y="6047601"/>
                <a:ext cx="5611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1 day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59236" y="621789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2-3 w</a:t>
                </a:r>
              </a:p>
            </p:txBody>
          </p:sp>
          <p:cxnSp>
            <p:nvCxnSpPr>
              <p:cNvPr id="34" name="Elbow Connector 33"/>
              <p:cNvCxnSpPr/>
              <p:nvPr/>
            </p:nvCxnSpPr>
            <p:spPr bwMode="auto">
              <a:xfrm rot="5400000">
                <a:off x="7513873" y="5017666"/>
                <a:ext cx="12700" cy="1993002"/>
              </a:xfrm>
              <a:prstGeom prst="bentConnector3">
                <a:avLst>
                  <a:gd name="adj1" fmla="val 5197756"/>
                </a:avLst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5" name="TextBox 34"/>
              <p:cNvSpPr txBox="1"/>
              <p:nvPr/>
            </p:nvSpPr>
            <p:spPr>
              <a:xfrm>
                <a:off x="7066862" y="6352401"/>
                <a:ext cx="877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repurpose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093956" y="5760702"/>
                <a:ext cx="8005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FFFFFF"/>
                    </a:solidFill>
                  </a:rPr>
                  <a:t>45 min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" name="Picture 37" descr="osa_user_green_develope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684" y="4114800"/>
                <a:ext cx="573801" cy="573801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869683" y="4569313"/>
                <a:ext cx="10438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request</a:t>
                </a:r>
              </a:p>
              <a:p>
                <a:r>
                  <a:rPr lang="en-US" dirty="0"/>
                  <a:t>{</a:t>
                </a:r>
                <a:r>
                  <a:rPr lang="en-US" dirty="0" err="1"/>
                  <a:t>nb</a:t>
                </a:r>
                <a:r>
                  <a:rPr lang="en-US" dirty="0"/>
                  <a:t> servers,</a:t>
                </a:r>
                <a:br>
                  <a:rPr lang="en-US" dirty="0"/>
                </a:br>
                <a:r>
                  <a:rPr lang="en-US" strike="sngStrike" dirty="0">
                    <a:solidFill>
                      <a:srgbClr val="FDA486"/>
                    </a:solidFill>
                  </a:rPr>
                  <a:t>model</a:t>
                </a:r>
                <a:r>
                  <a:rPr lang="en-US" dirty="0"/>
                  <a:t>, app } </a:t>
                </a:r>
              </a:p>
            </p:txBody>
          </p:sp>
          <p:pic>
            <p:nvPicPr>
              <p:cNvPr id="41" name="Picture 40" descr="osa_user_blue_ti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4210" y="4114800"/>
                <a:ext cx="548634" cy="548634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7418527" y="5184861"/>
                <a:ext cx="0" cy="804658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8261063" y="4883119"/>
                <a:ext cx="0" cy="1115545"/>
              </a:xfrm>
              <a:prstGeom prst="straightConnector1">
                <a:avLst/>
              </a:prstGeom>
              <a:solidFill>
                <a:srgbClr val="FFE6D5"/>
              </a:solidFill>
              <a:ln w="38100" cap="rnd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4" name="TextBox 43"/>
              <p:cNvSpPr txBox="1"/>
              <p:nvPr/>
            </p:nvSpPr>
            <p:spPr>
              <a:xfrm>
                <a:off x="7916722" y="4569313"/>
                <a:ext cx="637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dirty="0"/>
                  <a:t>deliver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9551" y="5733500"/>
                <a:ext cx="538488" cy="538488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698617" y="5093427"/>
                <a:ext cx="8214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i="1" dirty="0" smtClean="0">
                    <a:solidFill>
                      <a:srgbClr val="FDA486"/>
                    </a:solidFill>
                  </a:rPr>
                  <a:t>quarterly</a:t>
                </a:r>
                <a:endParaRPr lang="en-US" sz="1200" b="0" i="1" dirty="0">
                  <a:solidFill>
                    <a:srgbClr val="FDA486"/>
                  </a:solidFill>
                </a:endParaRPr>
              </a:p>
            </p:txBody>
          </p:sp>
        </p:grpSp>
        <p:sp>
          <p:nvSpPr>
            <p:cNvPr id="48" name="Down Arrow 47"/>
            <p:cNvSpPr/>
            <p:nvPr/>
          </p:nvSpPr>
          <p:spPr>
            <a:xfrm>
              <a:off x="4646612" y="3733800"/>
              <a:ext cx="838200" cy="5334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786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Integration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7212" y="2057400"/>
            <a:ext cx="3886200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IaaS</a:t>
            </a:r>
            <a:r>
              <a:rPr lang="en-US" sz="1600" dirty="0" smtClean="0"/>
              <a:t>/</a:t>
            </a:r>
            <a:r>
              <a:rPr lang="en-US" sz="1600" dirty="0" err="1" smtClean="0"/>
              <a:t>PaaS</a:t>
            </a:r>
            <a:r>
              <a:rPr lang="en-US" sz="1600" dirty="0" smtClean="0"/>
              <a:t> API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827212" y="2362200"/>
            <a:ext cx="3886200" cy="1905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212" y="4648200"/>
            <a:ext cx="38862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79612" y="2438399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orchestration</a:t>
            </a:r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3198812" y="2438399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Resource</a:t>
            </a:r>
          </a:p>
          <a:p>
            <a:pPr algn="ctr"/>
            <a:r>
              <a:rPr lang="en-US" sz="1000" dirty="0" smtClean="0"/>
              <a:t>Allocation</a:t>
            </a:r>
            <a:endParaRPr lang="en-US" sz="1000" dirty="0"/>
          </a:p>
        </p:txBody>
      </p:sp>
      <p:sp>
        <p:nvSpPr>
          <p:cNvPr id="9" name="Rounded Rectangle 8"/>
          <p:cNvSpPr/>
          <p:nvPr/>
        </p:nvSpPr>
        <p:spPr>
          <a:xfrm>
            <a:off x="4418012" y="2438399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Distributed</a:t>
            </a:r>
          </a:p>
          <a:p>
            <a:pPr algn="ctr"/>
            <a:r>
              <a:rPr lang="en-US" sz="1000" dirty="0" smtClean="0"/>
              <a:t>State</a:t>
            </a:r>
            <a:endParaRPr lang="en-US" sz="1000" dirty="0"/>
          </a:p>
        </p:txBody>
      </p:sp>
      <p:sp>
        <p:nvSpPr>
          <p:cNvPr id="10" name="Rounded Rectangle 9"/>
          <p:cNvSpPr/>
          <p:nvPr/>
        </p:nvSpPr>
        <p:spPr>
          <a:xfrm>
            <a:off x="1979612" y="37063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Compute</a:t>
            </a:r>
          </a:p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11" name="Rounded Rectangle 10"/>
          <p:cNvSpPr/>
          <p:nvPr/>
        </p:nvSpPr>
        <p:spPr>
          <a:xfrm>
            <a:off x="3198812" y="37063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Cluster</a:t>
            </a:r>
          </a:p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12" name="Rounded Rectangle 11"/>
          <p:cNvSpPr/>
          <p:nvPr/>
        </p:nvSpPr>
        <p:spPr>
          <a:xfrm>
            <a:off x="4418012" y="37063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Pool</a:t>
            </a:r>
          </a:p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13" name="Rounded Rectangle 12"/>
          <p:cNvSpPr/>
          <p:nvPr/>
        </p:nvSpPr>
        <p:spPr>
          <a:xfrm>
            <a:off x="1903412" y="4724400"/>
            <a:ext cx="10668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Compute Mgt.</a:t>
            </a:r>
            <a:endParaRPr lang="en-US" sz="1000" dirty="0"/>
          </a:p>
        </p:txBody>
      </p:sp>
      <p:sp>
        <p:nvSpPr>
          <p:cNvPr id="14" name="Rounded Rectangle 13"/>
          <p:cNvSpPr/>
          <p:nvPr/>
        </p:nvSpPr>
        <p:spPr>
          <a:xfrm>
            <a:off x="3122612" y="4724400"/>
            <a:ext cx="7620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DNS Mgt.</a:t>
            </a:r>
            <a:endParaRPr lang="en-US" sz="1000" dirty="0"/>
          </a:p>
        </p:txBody>
      </p:sp>
      <p:sp>
        <p:nvSpPr>
          <p:cNvPr id="15" name="Rounded Rectangle 14"/>
          <p:cNvSpPr/>
          <p:nvPr/>
        </p:nvSpPr>
        <p:spPr>
          <a:xfrm>
            <a:off x="4003484" y="4724400"/>
            <a:ext cx="643128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LB Mgt.</a:t>
            </a:r>
            <a:endParaRPr lang="en-US" sz="1000" dirty="0"/>
          </a:p>
        </p:txBody>
      </p:sp>
      <p:sp>
        <p:nvSpPr>
          <p:cNvPr id="17" name="Rounded Rectangle 16"/>
          <p:cNvSpPr/>
          <p:nvPr/>
        </p:nvSpPr>
        <p:spPr>
          <a:xfrm>
            <a:off x="1903412" y="5105400"/>
            <a:ext cx="9906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Network </a:t>
            </a:r>
            <a:r>
              <a:rPr lang="en-US" sz="1000" dirty="0" err="1" smtClean="0"/>
              <a:t>Prov</a:t>
            </a:r>
            <a:endParaRPr lang="en-US" sz="1000" dirty="0"/>
          </a:p>
        </p:txBody>
      </p:sp>
      <p:sp>
        <p:nvSpPr>
          <p:cNvPr id="18" name="Rounded Rectangle 17"/>
          <p:cNvSpPr/>
          <p:nvPr/>
        </p:nvSpPr>
        <p:spPr>
          <a:xfrm>
            <a:off x="3198812" y="5105400"/>
            <a:ext cx="12192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Image/</a:t>
            </a:r>
            <a:r>
              <a:rPr lang="en-US" sz="1000" dirty="0" err="1" smtClean="0"/>
              <a:t>Pkg</a:t>
            </a:r>
            <a:r>
              <a:rPr lang="en-US" sz="1000" dirty="0" smtClean="0"/>
              <a:t> Repo</a:t>
            </a:r>
            <a:endParaRPr lang="en-US" sz="1000" dirty="0"/>
          </a:p>
        </p:txBody>
      </p:sp>
      <p:sp>
        <p:nvSpPr>
          <p:cNvPr id="21" name="Rounded Rectangle 20"/>
          <p:cNvSpPr/>
          <p:nvPr/>
        </p:nvSpPr>
        <p:spPr>
          <a:xfrm>
            <a:off x="4570412" y="5105400"/>
            <a:ext cx="10668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Software Dist.</a:t>
            </a:r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1979612" y="30967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AuthN</a:t>
            </a:r>
            <a:r>
              <a:rPr lang="en-US" sz="1000" dirty="0" smtClean="0"/>
              <a:t>/</a:t>
            </a:r>
            <a:r>
              <a:rPr lang="en-US" sz="1000" dirty="0" err="1" smtClean="0"/>
              <a:t>AuthZ</a:t>
            </a:r>
            <a:endParaRPr lang="en-US" sz="1000" dirty="0"/>
          </a:p>
        </p:txBody>
      </p:sp>
      <p:sp>
        <p:nvSpPr>
          <p:cNvPr id="23" name="Rounded Rectangle 22"/>
          <p:cNvSpPr/>
          <p:nvPr/>
        </p:nvSpPr>
        <p:spPr>
          <a:xfrm>
            <a:off x="3198812" y="30967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Application</a:t>
            </a:r>
          </a:p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24" name="Rounded Rectangle 23"/>
          <p:cNvSpPr/>
          <p:nvPr/>
        </p:nvSpPr>
        <p:spPr>
          <a:xfrm>
            <a:off x="4418012" y="3096771"/>
            <a:ext cx="1066800" cy="40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Access Point</a:t>
            </a:r>
          </a:p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74612" y="2918936"/>
            <a:ext cx="938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eBay</a:t>
            </a:r>
          </a:p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Cloud </a:t>
            </a:r>
          </a:p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Manager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612" y="4648200"/>
            <a:ext cx="1693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Infrastructure</a:t>
            </a:r>
          </a:p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Management</a:t>
            </a:r>
          </a:p>
          <a:p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Courier"/>
                <a:cs typeface="Courier"/>
              </a:rPr>
              <a:t>Services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542212" y="2057400"/>
            <a:ext cx="4343400" cy="3429000"/>
            <a:chOff x="7542212" y="2057400"/>
            <a:chExt cx="4343400" cy="3429000"/>
          </a:xfrm>
        </p:grpSpPr>
        <p:sp>
          <p:nvSpPr>
            <p:cNvPr id="27" name="Rectangle 26"/>
            <p:cNvSpPr/>
            <p:nvPr/>
          </p:nvSpPr>
          <p:spPr>
            <a:xfrm>
              <a:off x="7542212" y="2057400"/>
              <a:ext cx="3810000" cy="304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IaaS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PaaS</a:t>
              </a:r>
              <a:r>
                <a:rPr lang="en-US" sz="1600" dirty="0" smtClean="0"/>
                <a:t> API</a:t>
              </a:r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42212" y="2362200"/>
              <a:ext cx="3810000" cy="1905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latin typeface="Courier"/>
                <a:cs typeface="Courier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42212" y="4648200"/>
              <a:ext cx="3810000" cy="838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ourier"/>
                  <a:cs typeface="Courier"/>
                </a:rPr>
                <a:t>Open Source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ourier"/>
                  <a:cs typeface="Courier"/>
                </a:rPr>
                <a:t>Solution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ourier"/>
                  <a:cs typeface="Courier"/>
                </a:rPr>
                <a:t>(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"/>
                  <a:cs typeface="Courier"/>
                </a:rPr>
                <a:t>openstack</a:t>
              </a:r>
              <a:r>
                <a:rPr lang="en-US" sz="1600" dirty="0" smtClean="0">
                  <a:solidFill>
                    <a:schemeClr val="tx1"/>
                  </a:solidFill>
                  <a:latin typeface="Courier"/>
                  <a:cs typeface="Courier"/>
                </a:rPr>
                <a:t> /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"/>
                  <a:cs typeface="Courier"/>
                </a:rPr>
                <a:t>Cloudstack</a:t>
              </a:r>
              <a:r>
                <a:rPr lang="en-US" sz="1600" dirty="0" smtClean="0">
                  <a:solidFill>
                    <a:schemeClr val="tx1"/>
                  </a:solidFill>
                  <a:latin typeface="Courier"/>
                  <a:cs typeface="Courier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Courier"/>
                <a:cs typeface="Courier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694612" y="2438399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orchestration</a:t>
              </a:r>
              <a:endParaRPr lang="en-US" sz="10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13812" y="2438399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Resource</a:t>
              </a:r>
            </a:p>
            <a:p>
              <a:pPr algn="ctr"/>
              <a:r>
                <a:rPr lang="en-US" sz="1000" dirty="0" smtClean="0"/>
                <a:t>Allocation</a:t>
              </a:r>
              <a:endParaRPr lang="en-US" sz="10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133012" y="2438399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Distributed</a:t>
              </a:r>
            </a:p>
            <a:p>
              <a:pPr algn="ctr"/>
              <a:r>
                <a:rPr lang="en-US" sz="1000" dirty="0" smtClean="0"/>
                <a:t>State</a:t>
              </a:r>
              <a:endParaRPr lang="en-US" sz="10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694612" y="3706371"/>
              <a:ext cx="1066800" cy="408429"/>
            </a:xfrm>
            <a:prstGeom prst="roundRect">
              <a:avLst/>
            </a:prstGeom>
            <a:solidFill>
              <a:srgbClr val="FFE093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Compute</a:t>
              </a:r>
            </a:p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Controller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8913812" y="3706371"/>
              <a:ext cx="1066800" cy="408429"/>
            </a:xfrm>
            <a:prstGeom prst="roundRect">
              <a:avLst/>
            </a:prstGeom>
            <a:solidFill>
              <a:srgbClr val="FFE093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Cluster</a:t>
              </a:r>
            </a:p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Controller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133012" y="3706371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Pool</a:t>
              </a:r>
            </a:p>
            <a:p>
              <a:pPr algn="ctr"/>
              <a:r>
                <a:rPr lang="en-US" sz="1000" dirty="0" smtClean="0"/>
                <a:t>Controller</a:t>
              </a:r>
              <a:endParaRPr lang="en-US" sz="10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694612" y="3048000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/>
                <a:t>AuthN</a:t>
              </a:r>
              <a:r>
                <a:rPr lang="en-US" sz="1000" dirty="0" smtClean="0"/>
                <a:t>/</a:t>
              </a:r>
              <a:r>
                <a:rPr lang="en-US" sz="1000" dirty="0" err="1" smtClean="0"/>
                <a:t>AuthZ</a:t>
              </a:r>
              <a:endParaRPr lang="en-US" sz="10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913812" y="3048000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Application</a:t>
              </a:r>
            </a:p>
            <a:p>
              <a:pPr algn="ctr"/>
              <a:r>
                <a:rPr lang="en-US" sz="1000" dirty="0" smtClean="0"/>
                <a:t>Controller</a:t>
              </a:r>
              <a:endParaRPr lang="en-US" sz="10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0133012" y="3048000"/>
              <a:ext cx="1066800" cy="40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Access Point</a:t>
              </a:r>
            </a:p>
            <a:p>
              <a:pPr algn="ctr"/>
              <a:r>
                <a:rPr lang="en-US" sz="1000" dirty="0" smtClean="0"/>
                <a:t>Controller</a:t>
              </a:r>
              <a:endParaRPr lang="en-US" sz="1000" dirty="0"/>
            </a:p>
          </p:txBody>
        </p:sp>
        <p:sp>
          <p:nvSpPr>
            <p:cNvPr id="47" name="Up Arrow 46"/>
            <p:cNvSpPr/>
            <p:nvPr/>
          </p:nvSpPr>
          <p:spPr>
            <a:xfrm>
              <a:off x="11580812" y="2819400"/>
              <a:ext cx="304800" cy="2133600"/>
            </a:xfrm>
            <a:prstGeom prst="upArrow">
              <a:avLst/>
            </a:prstGeom>
            <a:solidFill>
              <a:srgbClr val="FFE09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2012" y="3429000"/>
            <a:ext cx="1262498" cy="1179731"/>
            <a:chOff x="5942012" y="3429000"/>
            <a:chExt cx="1262498" cy="1179731"/>
          </a:xfrm>
        </p:grpSpPr>
        <p:sp>
          <p:nvSpPr>
            <p:cNvPr id="46" name="Right Arrow 45"/>
            <p:cNvSpPr/>
            <p:nvPr/>
          </p:nvSpPr>
          <p:spPr>
            <a:xfrm>
              <a:off x="6170612" y="3429000"/>
              <a:ext cx="838200" cy="4572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42012" y="3962400"/>
              <a:ext cx="1262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Adopt and</a:t>
              </a:r>
            </a:p>
            <a:p>
              <a:r>
                <a:rPr lang="en-US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Contribute</a:t>
              </a: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4799012" y="4724400"/>
            <a:ext cx="838200" cy="2865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Monitoring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80792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2012" y="1143000"/>
            <a:ext cx="82190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Join us at </a:t>
            </a:r>
            <a:r>
              <a:rPr lang="en-US" sz="32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XDevCamp</a:t>
            </a:r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on Friday Oct 14</a:t>
            </a:r>
            <a:r>
              <a:rPr lang="en-US" sz="3200" b="1" baseline="30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th</a:t>
            </a:r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6812" y="4520624"/>
            <a:ext cx="70885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http://xdevcampsf2011.eventbrite.com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6812" y="4977824"/>
            <a:ext cx="44496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Password: </a:t>
            </a:r>
            <a:r>
              <a:rPr lang="en-US" sz="32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payxforward</a:t>
            </a:r>
            <a:endParaRPr lang="en-US" sz="32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5413" y="2425005"/>
            <a:ext cx="708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XdevCamp</a:t>
            </a:r>
            <a:r>
              <a:rPr lang="en-US" sz="2800" i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is a day of hands on instruction on </a:t>
            </a:r>
            <a:r>
              <a:rPr lang="en-US" sz="2800" i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X.Commerce</a:t>
            </a:r>
            <a:r>
              <a:rPr lang="en-US" sz="2800" i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eBay, </a:t>
            </a:r>
            <a:r>
              <a:rPr lang="en-US" sz="2800" i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Paypal</a:t>
            </a:r>
            <a:r>
              <a:rPr lang="en-US" sz="2800" i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</a:t>
            </a:r>
            <a:r>
              <a:rPr lang="en-US" sz="2800" i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Magento</a:t>
            </a:r>
            <a:r>
              <a:rPr lang="en-US" sz="2800" i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, and Red Laser technology.</a:t>
            </a:r>
          </a:p>
        </p:txBody>
      </p:sp>
    </p:spTree>
    <p:extLst>
      <p:ext uri="{BB962C8B-B14F-4D97-AF65-F5344CB8AC3E}">
        <p14:creationId xmlns:p14="http://schemas.microsoft.com/office/powerpoint/2010/main" val="1124212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@ eBay</a:t>
            </a:r>
            <a:br>
              <a:rPr lang="en-US" dirty="0" smtClean="0"/>
            </a:br>
            <a:r>
              <a:rPr lang="en-US" sz="4400" dirty="0"/>
              <a:t>F</a:t>
            </a:r>
            <a:r>
              <a:rPr lang="en-US" sz="4400" dirty="0" smtClean="0"/>
              <a:t>rom ground level to clouds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JC Martin</a:t>
            </a:r>
            <a:br>
              <a:rPr lang="en-US" dirty="0" smtClean="0"/>
            </a:br>
            <a:r>
              <a:rPr lang="en-US" sz="3200" dirty="0" smtClean="0"/>
              <a:t>Cloud Architect, eBay Marketplace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eBay.com</a:t>
            </a:r>
            <a:endParaRPr lang="en-US" dirty="0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631107" y="1371600"/>
            <a:ext cx="3111505" cy="1492250"/>
            <a:chOff x="140" y="496"/>
            <a:chExt cx="1960" cy="940"/>
          </a:xfrm>
        </p:grpSpPr>
        <p:sp>
          <p:nvSpPr>
            <p:cNvPr id="8" name="Rectangle 28"/>
            <p:cNvSpPr>
              <a:spLocks noChangeArrowheads="1"/>
            </p:cNvSpPr>
            <p:nvPr/>
          </p:nvSpPr>
          <p:spPr bwMode="ltGray">
            <a:xfrm>
              <a:off x="140" y="496"/>
              <a:ext cx="512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5C6E"/>
                  </a:solidFill>
                  <a:effectLst/>
                  <a:uLnTx/>
                  <a:uFillTx/>
                  <a:cs typeface="Arial" charset="0"/>
                </a:rPr>
                <a:t>2</a:t>
              </a:r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ltGray">
            <a:xfrm>
              <a:off x="388" y="854"/>
              <a:ext cx="1712" cy="5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2B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page views/day</a:t>
              </a:r>
            </a:p>
          </p:txBody>
        </p:sp>
      </p:grpSp>
      <p:grpSp>
        <p:nvGrpSpPr>
          <p:cNvPr id="10" name="Group 21"/>
          <p:cNvGrpSpPr>
            <a:grpSpLocks/>
          </p:cNvGrpSpPr>
          <p:nvPr/>
        </p:nvGrpSpPr>
        <p:grpSpPr bwMode="auto">
          <a:xfrm>
            <a:off x="6323012" y="3810000"/>
            <a:ext cx="2890840" cy="1446213"/>
            <a:chOff x="0" y="1592"/>
            <a:chExt cx="1821" cy="911"/>
          </a:xfrm>
        </p:grpSpPr>
        <p:sp>
          <p:nvSpPr>
            <p:cNvPr id="11" name="Rectangle 22"/>
            <p:cNvSpPr>
              <a:spLocks noChangeArrowheads="1"/>
            </p:cNvSpPr>
            <p:nvPr/>
          </p:nvSpPr>
          <p:spPr bwMode="ltGray">
            <a:xfrm>
              <a:off x="0" y="1592"/>
              <a:ext cx="908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583AD">
                      <a:alpha val="60000"/>
                    </a:srgbClr>
                  </a:solidFill>
                  <a:effectLst/>
                  <a:uLnTx/>
                  <a:uFillTx/>
                  <a:cs typeface="Arial" charset="0"/>
                </a:rPr>
                <a:t>94</a:t>
              </a:r>
            </a:p>
          </p:txBody>
        </p:sp>
        <p:sp>
          <p:nvSpPr>
            <p:cNvPr id="12" name="Rectangle 23"/>
            <p:cNvSpPr>
              <a:spLocks noChangeArrowheads="1"/>
            </p:cNvSpPr>
            <p:nvPr/>
          </p:nvSpPr>
          <p:spPr bwMode="ltGray">
            <a:xfrm>
              <a:off x="260" y="1976"/>
              <a:ext cx="1561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94M</a:t>
              </a:r>
              <a:r>
                <a:rPr lang="en-US" sz="1800" kern="0" dirty="0" smtClean="0">
                  <a:solidFill>
                    <a:schemeClr val="bg1"/>
                  </a:solidFill>
                  <a:cs typeface="Arial" charset="0"/>
                </a:rPr>
                <a:t> active users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2970210" y="1524000"/>
            <a:ext cx="2835278" cy="1316037"/>
            <a:chOff x="3472" y="1736"/>
            <a:chExt cx="1786" cy="829"/>
          </a:xfrm>
        </p:grpSpPr>
        <p:sp>
          <p:nvSpPr>
            <p:cNvPr id="14" name="Rectangle 3"/>
            <p:cNvSpPr>
              <a:spLocks noChangeArrowheads="1"/>
            </p:cNvSpPr>
            <p:nvPr/>
          </p:nvSpPr>
          <p:spPr bwMode="ltGray">
            <a:xfrm>
              <a:off x="3472" y="1736"/>
              <a:ext cx="1087" cy="7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>
                      <a:lumMod val="50000"/>
                      <a:alpha val="50000"/>
                    </a:schemeClr>
                  </a:solidFill>
                  <a:effectLst/>
                  <a:uLnTx/>
                  <a:uFillTx/>
                  <a:cs typeface="Arial" charset="0"/>
                </a:rPr>
                <a:t>200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ltGray">
            <a:xfrm>
              <a:off x="3679" y="2080"/>
              <a:ext cx="1579" cy="4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200M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live listings</a:t>
              </a:r>
            </a:p>
          </p:txBody>
        </p:sp>
      </p:grp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2801932" y="3352800"/>
            <a:ext cx="2911480" cy="1316037"/>
            <a:chOff x="3472" y="1736"/>
            <a:chExt cx="1834" cy="829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ltGray">
            <a:xfrm>
              <a:off x="3472" y="1736"/>
              <a:ext cx="1087" cy="7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F6182">
                      <a:alpha val="35000"/>
                    </a:srgbClr>
                  </a:solidFill>
                  <a:effectLst/>
                  <a:uLnTx/>
                  <a:uFillTx/>
                  <a:cs typeface="Arial" charset="0"/>
                </a:rPr>
                <a:t>250</a:t>
              </a:r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ltGray">
            <a:xfrm>
              <a:off x="3679" y="2080"/>
              <a:ext cx="1627" cy="4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250M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queries/day</a:t>
              </a:r>
            </a:p>
          </p:txBody>
        </p:sp>
      </p:grpSp>
      <p:grpSp>
        <p:nvGrpSpPr>
          <p:cNvPr id="19" name="Group 34"/>
          <p:cNvGrpSpPr>
            <a:grpSpLocks/>
          </p:cNvGrpSpPr>
          <p:nvPr/>
        </p:nvGrpSpPr>
        <p:grpSpPr bwMode="auto">
          <a:xfrm>
            <a:off x="6704013" y="5181600"/>
            <a:ext cx="3476631" cy="1446213"/>
            <a:chOff x="3240" y="2545"/>
            <a:chExt cx="2190" cy="911"/>
          </a:xfrm>
        </p:grpSpPr>
        <p:sp>
          <p:nvSpPr>
            <p:cNvPr id="20" name="Rectangle 35"/>
            <p:cNvSpPr>
              <a:spLocks noChangeArrowheads="1"/>
            </p:cNvSpPr>
            <p:nvPr/>
          </p:nvSpPr>
          <p:spPr bwMode="ltGray">
            <a:xfrm>
              <a:off x="3240" y="2545"/>
              <a:ext cx="908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68CBB">
                      <a:alpha val="64000"/>
                    </a:srgbClr>
                  </a:solidFill>
                  <a:effectLst/>
                  <a:uLnTx/>
                  <a:uFillTx/>
                  <a:cs typeface="Arial" charset="0"/>
                </a:rPr>
                <a:t>75</a:t>
              </a:r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ltGray">
            <a:xfrm>
              <a:off x="3440" y="2952"/>
              <a:ext cx="1990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75B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 database calls/day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227012" y="2895600"/>
            <a:ext cx="2216147" cy="1446213"/>
            <a:chOff x="3423" y="448"/>
            <a:chExt cx="1396" cy="911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ltGray">
            <a:xfrm>
              <a:off x="3565" y="448"/>
              <a:ext cx="512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AEAEA">
                      <a:alpha val="12000"/>
                    </a:srgbClr>
                  </a:solidFill>
                  <a:effectLst/>
                  <a:uLnTx/>
                  <a:uFillTx/>
                  <a:cs typeface="Arial" charset="0"/>
                </a:rPr>
                <a:t>9</a:t>
              </a: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ltGray">
            <a:xfrm>
              <a:off x="3423" y="960"/>
              <a:ext cx="1396" cy="3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9</a:t>
              </a: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4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Pb</a:t>
              </a:r>
              <a:r>
                <a:rPr lang="en-US" sz="1600" b="1" kern="0" noProof="0" dirty="0" smtClean="0">
                  <a:solidFill>
                    <a:schemeClr val="bg1"/>
                  </a:solidFill>
                  <a:cs typeface="Arial" charset="0"/>
                </a:rPr>
                <a:t>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rPr>
                <a:t>of data</a:t>
              </a:r>
            </a:p>
          </p:txBody>
        </p:sp>
      </p:grpSp>
      <p:grpSp>
        <p:nvGrpSpPr>
          <p:cNvPr id="27" name="Group 37"/>
          <p:cNvGrpSpPr>
            <a:grpSpLocks/>
          </p:cNvGrpSpPr>
          <p:nvPr/>
        </p:nvGrpSpPr>
        <p:grpSpPr bwMode="auto">
          <a:xfrm>
            <a:off x="6627812" y="2438400"/>
            <a:ext cx="4283079" cy="1447800"/>
            <a:chOff x="286" y="2443"/>
            <a:chExt cx="2698" cy="912"/>
          </a:xfrm>
        </p:grpSpPr>
        <p:sp>
          <p:nvSpPr>
            <p:cNvPr id="28" name="Rectangle 38"/>
            <p:cNvSpPr>
              <a:spLocks noChangeArrowheads="1"/>
            </p:cNvSpPr>
            <p:nvPr/>
          </p:nvSpPr>
          <p:spPr bwMode="ltGray">
            <a:xfrm>
              <a:off x="286" y="2443"/>
              <a:ext cx="1898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AEAEA">
                      <a:alpha val="9000"/>
                    </a:srgbClr>
                  </a:solidFill>
                  <a:effectLst/>
                  <a:uLnTx/>
                  <a:uFillTx/>
                  <a:cs typeface="Arial" charset="0"/>
                </a:rPr>
                <a:t>6,000</a:t>
              </a:r>
            </a:p>
          </p:txBody>
        </p:sp>
        <p:sp>
          <p:nvSpPr>
            <p:cNvPr id="29" name="Rectangle 39"/>
            <p:cNvSpPr>
              <a:spLocks noChangeArrowheads="1"/>
            </p:cNvSpPr>
            <p:nvPr/>
          </p:nvSpPr>
          <p:spPr bwMode="ltGray">
            <a:xfrm>
              <a:off x="444" y="2773"/>
              <a:ext cx="2540" cy="5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6,000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application servers</a:t>
              </a:r>
            </a:p>
          </p:txBody>
        </p:sp>
      </p:grpSp>
      <p:grpSp>
        <p:nvGrpSpPr>
          <p:cNvPr id="32" name="Group 27"/>
          <p:cNvGrpSpPr>
            <a:grpSpLocks/>
          </p:cNvGrpSpPr>
          <p:nvPr/>
        </p:nvGrpSpPr>
        <p:grpSpPr bwMode="auto">
          <a:xfrm>
            <a:off x="8761412" y="4572000"/>
            <a:ext cx="2611443" cy="1554161"/>
            <a:chOff x="140" y="457"/>
            <a:chExt cx="1645" cy="979"/>
          </a:xfrm>
        </p:grpSpPr>
        <p:sp>
          <p:nvSpPr>
            <p:cNvPr id="33" name="Rectangle 28"/>
            <p:cNvSpPr>
              <a:spLocks noChangeArrowheads="1"/>
            </p:cNvSpPr>
            <p:nvPr/>
          </p:nvSpPr>
          <p:spPr bwMode="ltGray">
            <a:xfrm>
              <a:off x="140" y="457"/>
              <a:ext cx="908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AEAEA">
                      <a:alpha val="16000"/>
                    </a:srgbClr>
                  </a:solidFill>
                  <a:effectLst/>
                  <a:uLnTx/>
                  <a:uFillTx/>
                  <a:cs typeface="Arial" charset="0"/>
                </a:rPr>
                <a:t>23</a:t>
              </a: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ltGray">
            <a:xfrm>
              <a:off x="388" y="854"/>
              <a:ext cx="1397" cy="5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23M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lang="en-US" kern="0" dirty="0" smtClean="0">
                  <a:solidFill>
                    <a:srgbClr val="FFFFFF"/>
                  </a:solidFill>
                  <a:cs typeface="Arial" charset="0"/>
                </a:rPr>
                <a:t>SLOC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7012" y="1213991"/>
            <a:ext cx="2209800" cy="5339209"/>
            <a:chOff x="227012" y="1976735"/>
            <a:chExt cx="2209800" cy="4576465"/>
          </a:xfrm>
        </p:grpSpPr>
        <p:sp>
          <p:nvSpPr>
            <p:cNvPr id="31" name="Rectangle 30"/>
            <p:cNvSpPr/>
            <p:nvPr/>
          </p:nvSpPr>
          <p:spPr>
            <a:xfrm>
              <a:off x="227012" y="1981200"/>
              <a:ext cx="2209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1943" y="1976735"/>
              <a:ext cx="2123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Data Analytics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589212" y="1219200"/>
            <a:ext cx="3352800" cy="5334000"/>
            <a:chOff x="2589212" y="1981200"/>
            <a:chExt cx="3352800" cy="4572000"/>
          </a:xfrm>
        </p:grpSpPr>
        <p:sp>
          <p:nvSpPr>
            <p:cNvPr id="30" name="Rectangle 29"/>
            <p:cNvSpPr/>
            <p:nvPr/>
          </p:nvSpPr>
          <p:spPr>
            <a:xfrm>
              <a:off x="2589212" y="1981200"/>
              <a:ext cx="3352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79812" y="1981200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Search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170612" y="1219200"/>
            <a:ext cx="5257800" cy="5334000"/>
            <a:chOff x="6170612" y="1981200"/>
            <a:chExt cx="5257800" cy="4572000"/>
          </a:xfrm>
        </p:grpSpPr>
        <p:sp>
          <p:nvSpPr>
            <p:cNvPr id="5" name="Rectangle 4"/>
            <p:cNvSpPr/>
            <p:nvPr/>
          </p:nvSpPr>
          <p:spPr>
            <a:xfrm>
              <a:off x="6170612" y="1981200"/>
              <a:ext cx="5257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75612" y="1981200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Front End</a:t>
              </a:r>
            </a:p>
          </p:txBody>
        </p:sp>
      </p:grpSp>
      <p:grpSp>
        <p:nvGrpSpPr>
          <p:cNvPr id="38" name="Group 2"/>
          <p:cNvGrpSpPr>
            <a:grpSpLocks/>
          </p:cNvGrpSpPr>
          <p:nvPr/>
        </p:nvGrpSpPr>
        <p:grpSpPr bwMode="auto">
          <a:xfrm>
            <a:off x="1751012" y="5106988"/>
            <a:ext cx="5070481" cy="1446212"/>
            <a:chOff x="3354" y="1939"/>
            <a:chExt cx="3194" cy="911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ltGray">
            <a:xfrm>
              <a:off x="3354" y="1939"/>
              <a:ext cx="1304" cy="9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8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EAEAEA">
                      <a:alpha val="12000"/>
                    </a:srgbClr>
                  </a:solidFill>
                  <a:effectLst/>
                  <a:uLnTx/>
                  <a:uFillTx/>
                  <a:cs typeface="Arial" charset="0"/>
                </a:rPr>
                <a:t>$62</a:t>
              </a:r>
            </a:p>
          </p:txBody>
        </p:sp>
        <p:sp>
          <p:nvSpPr>
            <p:cNvPr id="40" name="Rectangle 4"/>
            <p:cNvSpPr>
              <a:spLocks noChangeArrowheads="1"/>
            </p:cNvSpPr>
            <p:nvPr/>
          </p:nvSpPr>
          <p:spPr bwMode="ltGray">
            <a:xfrm>
              <a:off x="3774" y="2347"/>
              <a:ext cx="2774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4488" marR="0" lvl="0" indent="-3444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" pitchFamily="18" charset="0"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$62B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charset="0"/>
                </a:rPr>
                <a:t>2010 gross merchandise volume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250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27012" y="1213991"/>
            <a:ext cx="2209800" cy="5339209"/>
            <a:chOff x="227012" y="1976735"/>
            <a:chExt cx="2209800" cy="4576465"/>
          </a:xfrm>
        </p:grpSpPr>
        <p:sp>
          <p:nvSpPr>
            <p:cNvPr id="51" name="Rectangle 50"/>
            <p:cNvSpPr/>
            <p:nvPr/>
          </p:nvSpPr>
          <p:spPr>
            <a:xfrm>
              <a:off x="227012" y="1981200"/>
              <a:ext cx="2209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943" y="1976735"/>
              <a:ext cx="2123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Data Analytics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89212" y="1219200"/>
            <a:ext cx="3352800" cy="5334000"/>
            <a:chOff x="2589212" y="1981200"/>
            <a:chExt cx="3352800" cy="4572000"/>
          </a:xfrm>
        </p:grpSpPr>
        <p:sp>
          <p:nvSpPr>
            <p:cNvPr id="54" name="Rectangle 53"/>
            <p:cNvSpPr/>
            <p:nvPr/>
          </p:nvSpPr>
          <p:spPr>
            <a:xfrm>
              <a:off x="2589212" y="1981200"/>
              <a:ext cx="3352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79812" y="1981200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Search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170612" y="1219200"/>
            <a:ext cx="5257800" cy="5334000"/>
            <a:chOff x="6170612" y="1981200"/>
            <a:chExt cx="5257800" cy="4572000"/>
          </a:xfrm>
        </p:grpSpPr>
        <p:sp>
          <p:nvSpPr>
            <p:cNvPr id="57" name="Rectangle 56"/>
            <p:cNvSpPr/>
            <p:nvPr/>
          </p:nvSpPr>
          <p:spPr>
            <a:xfrm>
              <a:off x="6170612" y="1981200"/>
              <a:ext cx="5257800" cy="4572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75612" y="1981200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Courier"/>
                  <a:cs typeface="Courier"/>
                </a:rPr>
                <a:t>Front End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eBay.com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427412" y="5638800"/>
            <a:ext cx="6400800" cy="685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QA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913812" y="3276600"/>
            <a:ext cx="2362200" cy="1295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PCI</a:t>
            </a:r>
          </a:p>
          <a:p>
            <a:pPr algn="ctr"/>
            <a:r>
              <a:rPr lang="en-US" dirty="0" smtClean="0"/>
              <a:t>Compliant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79412" y="2819400"/>
            <a:ext cx="1905000" cy="15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PCI</a:t>
            </a:r>
          </a:p>
          <a:p>
            <a:pPr algn="ctr"/>
            <a:r>
              <a:rPr lang="en-US" dirty="0"/>
              <a:t>Compliant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9412" y="4572000"/>
            <a:ext cx="4114800" cy="685800"/>
          </a:xfrm>
          <a:prstGeom prst="rect">
            <a:avLst/>
          </a:prstGeom>
          <a:solidFill>
            <a:srgbClr val="1898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142412" y="4800600"/>
            <a:ext cx="1905000" cy="533400"/>
          </a:xfrm>
          <a:prstGeom prst="rect">
            <a:avLst/>
          </a:prstGeom>
          <a:solidFill>
            <a:srgbClr val="1898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Skunkworks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656012" y="2590800"/>
            <a:ext cx="4114800" cy="45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Beta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46612" y="3276600"/>
            <a:ext cx="4114800" cy="205740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206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4" grpId="1" animBg="1"/>
      <p:bldP spid="45" grpId="1" animBg="1"/>
      <p:bldP spid="46" grpId="1" animBg="1"/>
      <p:bldP spid="47" grpId="1" animBg="1"/>
      <p:bldP spid="48" grpId="1" animBg="1"/>
      <p:bldP spid="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065212" y="685800"/>
            <a:ext cx="9982200" cy="59436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6000"/>
                </a:schemeClr>
              </a:gs>
              <a:gs pos="100000">
                <a:schemeClr val="bg1">
                  <a:lumMod val="95000"/>
                </a:schemeClr>
              </a:gs>
            </a:gsLst>
            <a:lin ang="522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gray">
          <a:xfrm>
            <a:off x="1370012" y="914400"/>
            <a:ext cx="9457744" cy="52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3" descr="stubhub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2247" y="5135495"/>
            <a:ext cx="1562080" cy="65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6" descr="home_logoNoBar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26572" y="6020993"/>
            <a:ext cx="681437" cy="31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0" descr="nav_rent_logo2_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38694" y="6066832"/>
            <a:ext cx="1005584" cy="28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logo_shopping_com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3364" y="6030959"/>
            <a:ext cx="1283485" cy="29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Heather\Desktop\ebay-classifieds-logo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34530" y="5269013"/>
            <a:ext cx="1342417" cy="671208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8"/>
          <a:srcRect l="43793" t="70675" r="53921" b="26981"/>
          <a:stretch>
            <a:fillRect/>
          </a:stretch>
        </p:blipFill>
        <p:spPr bwMode="auto">
          <a:xfrm>
            <a:off x="8480973" y="3553312"/>
            <a:ext cx="248626" cy="203812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8"/>
          <a:srcRect l="43697" t="41476" r="53881" b="56180"/>
          <a:stretch>
            <a:fillRect/>
          </a:stretch>
        </p:blipFill>
        <p:spPr bwMode="auto">
          <a:xfrm>
            <a:off x="7932145" y="2775578"/>
            <a:ext cx="263257" cy="203812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8"/>
          <a:srcRect l="43618" t="35618" r="53882" b="61989"/>
          <a:stretch>
            <a:fillRect/>
          </a:stretch>
        </p:blipFill>
        <p:spPr bwMode="auto">
          <a:xfrm>
            <a:off x="3850303" y="4610920"/>
            <a:ext cx="271750" cy="208059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8"/>
          <a:srcRect l="43619" t="59152" r="53921" b="38553"/>
          <a:stretch>
            <a:fillRect/>
          </a:stretch>
        </p:blipFill>
        <p:spPr bwMode="auto">
          <a:xfrm>
            <a:off x="8888811" y="3694973"/>
            <a:ext cx="267503" cy="199565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8"/>
          <a:srcRect l="43619" t="53146" r="53921" b="44413"/>
          <a:stretch>
            <a:fillRect/>
          </a:stretch>
        </p:blipFill>
        <p:spPr bwMode="auto">
          <a:xfrm>
            <a:off x="8844422" y="2829053"/>
            <a:ext cx="267503" cy="200769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8"/>
          <a:srcRect l="43619" t="47189" r="53921" b="50516"/>
          <a:stretch>
            <a:fillRect/>
          </a:stretch>
        </p:blipFill>
        <p:spPr bwMode="auto">
          <a:xfrm>
            <a:off x="5604659" y="2463049"/>
            <a:ext cx="267503" cy="199566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8"/>
          <a:srcRect l="43619" t="64816" r="53921" b="32791"/>
          <a:stretch>
            <a:fillRect/>
          </a:stretch>
        </p:blipFill>
        <p:spPr bwMode="auto">
          <a:xfrm>
            <a:off x="5649048" y="1808186"/>
            <a:ext cx="267504" cy="186461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8"/>
          <a:srcRect l="49849" t="47366" r="47596" b="50193"/>
          <a:stretch>
            <a:fillRect/>
          </a:stretch>
        </p:blipFill>
        <p:spPr bwMode="auto">
          <a:xfrm>
            <a:off x="6269925" y="2541502"/>
            <a:ext cx="277722" cy="201571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8"/>
          <a:srcRect l="49849" t="53176" r="47596" b="44383"/>
          <a:stretch>
            <a:fillRect/>
          </a:stretch>
        </p:blipFill>
        <p:spPr bwMode="auto">
          <a:xfrm>
            <a:off x="8443000" y="3864087"/>
            <a:ext cx="277722" cy="212304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8"/>
          <a:srcRect l="49849" t="59087" r="47812" b="38572"/>
          <a:stretch>
            <a:fillRect/>
          </a:stretch>
        </p:blipFill>
        <p:spPr bwMode="auto">
          <a:xfrm>
            <a:off x="6147830" y="2332642"/>
            <a:ext cx="273034" cy="203588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8"/>
          <a:srcRect l="56155" t="35639" r="41345" b="62171"/>
          <a:stretch>
            <a:fillRect/>
          </a:stretch>
        </p:blipFill>
        <p:spPr bwMode="auto">
          <a:xfrm>
            <a:off x="9111339" y="4734140"/>
            <a:ext cx="271749" cy="190377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8"/>
          <a:srcRect l="56155" t="41481" r="41345" b="56210"/>
          <a:stretch>
            <a:fillRect/>
          </a:stretch>
        </p:blipFill>
        <p:spPr bwMode="auto">
          <a:xfrm>
            <a:off x="5397514" y="2420117"/>
            <a:ext cx="271749" cy="20077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8"/>
          <a:srcRect l="56155" t="47442" r="41345" b="50249"/>
          <a:stretch>
            <a:fillRect/>
          </a:stretch>
        </p:blipFill>
        <p:spPr bwMode="auto">
          <a:xfrm>
            <a:off x="8488129" y="3328687"/>
            <a:ext cx="271749" cy="191839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8"/>
          <a:srcRect l="56338" t="53355" r="41490" b="44609"/>
          <a:stretch>
            <a:fillRect/>
          </a:stretch>
        </p:blipFill>
        <p:spPr bwMode="auto">
          <a:xfrm>
            <a:off x="2970482" y="3188286"/>
            <a:ext cx="264804" cy="198603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8"/>
          <a:srcRect l="56155" t="59087" r="41495" b="38604"/>
          <a:stretch>
            <a:fillRect/>
          </a:stretch>
        </p:blipFill>
        <p:spPr bwMode="auto">
          <a:xfrm>
            <a:off x="5202320" y="2808283"/>
            <a:ext cx="255421" cy="200771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8"/>
          <a:srcRect l="56270" t="64855" r="41377" b="32891"/>
          <a:stretch>
            <a:fillRect/>
          </a:stretch>
        </p:blipFill>
        <p:spPr bwMode="auto">
          <a:xfrm>
            <a:off x="8729599" y="3271839"/>
            <a:ext cx="255782" cy="195985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8"/>
          <a:srcRect l="62393" t="64849" r="35235" b="32863"/>
          <a:stretch>
            <a:fillRect/>
          </a:stretch>
        </p:blipFill>
        <p:spPr bwMode="auto">
          <a:xfrm>
            <a:off x="8205089" y="3523863"/>
            <a:ext cx="257756" cy="198944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8"/>
          <a:srcRect l="62393" t="58969" r="35032" b="38726"/>
          <a:stretch>
            <a:fillRect/>
          </a:stretch>
        </p:blipFill>
        <p:spPr bwMode="auto">
          <a:xfrm>
            <a:off x="7549338" y="2182894"/>
            <a:ext cx="279861" cy="200415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8"/>
          <a:srcRect l="62393" t="47288" r="35210" b="50263"/>
          <a:stretch>
            <a:fillRect/>
          </a:stretch>
        </p:blipFill>
        <p:spPr bwMode="auto">
          <a:xfrm>
            <a:off x="5214264" y="2207053"/>
            <a:ext cx="260569" cy="212938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8"/>
          <a:srcRect l="62393" t="41458" r="35032" b="56338"/>
          <a:stretch>
            <a:fillRect/>
          </a:stretch>
        </p:blipFill>
        <p:spPr bwMode="auto">
          <a:xfrm>
            <a:off x="5932488" y="1808186"/>
            <a:ext cx="279861" cy="191644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8"/>
          <a:srcRect l="62393" t="35768" r="35032" b="61923"/>
          <a:stretch>
            <a:fillRect/>
          </a:stretch>
        </p:blipFill>
        <p:spPr bwMode="auto">
          <a:xfrm>
            <a:off x="5734645" y="2285296"/>
            <a:ext cx="279861" cy="21812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1"/>
          <p:cNvPicPr>
            <a:picLocks noChangeAspect="1" noChangeArrowheads="1"/>
          </p:cNvPicPr>
          <p:nvPr/>
        </p:nvPicPr>
        <p:blipFill>
          <a:blip r:embed="rId8"/>
          <a:srcRect l="68662" t="64919" r="29039" b="32772"/>
          <a:stretch>
            <a:fillRect/>
          </a:stretch>
        </p:blipFill>
        <p:spPr bwMode="auto">
          <a:xfrm>
            <a:off x="6652821" y="2863933"/>
            <a:ext cx="249847" cy="20077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8"/>
          <a:srcRect l="68662" t="59159" r="28819" b="38602"/>
          <a:stretch>
            <a:fillRect/>
          </a:stretch>
        </p:blipFill>
        <p:spPr bwMode="auto">
          <a:xfrm>
            <a:off x="8255359" y="3944989"/>
            <a:ext cx="273778" cy="194686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>
          <a:blip r:embed="rId8"/>
          <a:srcRect l="68662" t="53189" r="28819" b="44578"/>
          <a:stretch>
            <a:fillRect/>
          </a:stretch>
        </p:blipFill>
        <p:spPr bwMode="auto">
          <a:xfrm>
            <a:off x="9702118" y="5129925"/>
            <a:ext cx="273778" cy="19418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8"/>
          <a:srcRect l="68662" t="47358" r="28819" b="50333"/>
          <a:stretch>
            <a:fillRect/>
          </a:stretch>
        </p:blipFill>
        <p:spPr bwMode="auto">
          <a:xfrm>
            <a:off x="7593944" y="3266875"/>
            <a:ext cx="273778" cy="20077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8"/>
          <a:srcRect l="68662" t="41598" r="28819" b="56163"/>
          <a:stretch>
            <a:fillRect/>
          </a:stretch>
        </p:blipFill>
        <p:spPr bwMode="auto">
          <a:xfrm>
            <a:off x="5873871" y="2443768"/>
            <a:ext cx="273778" cy="194687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1"/>
          <p:cNvPicPr>
            <a:picLocks noChangeAspect="1" noChangeArrowheads="1"/>
          </p:cNvPicPr>
          <p:nvPr/>
        </p:nvPicPr>
        <p:blipFill>
          <a:blip r:embed="rId8"/>
          <a:srcRect l="68662" t="35698" r="28819" b="62063"/>
          <a:stretch>
            <a:fillRect/>
          </a:stretch>
        </p:blipFill>
        <p:spPr bwMode="auto">
          <a:xfrm>
            <a:off x="3926620" y="4107436"/>
            <a:ext cx="273778" cy="194686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1"/>
          <p:cNvPicPr>
            <a:picLocks noChangeAspect="1" noChangeArrowheads="1"/>
          </p:cNvPicPr>
          <p:nvPr/>
        </p:nvPicPr>
        <p:blipFill>
          <a:blip r:embed="rId8"/>
          <a:srcRect l="75141" t="35800" r="22822" b="62164"/>
          <a:stretch>
            <a:fillRect/>
          </a:stretch>
        </p:blipFill>
        <p:spPr bwMode="auto">
          <a:xfrm>
            <a:off x="2920832" y="2071146"/>
            <a:ext cx="248253" cy="198603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>
          <a:blip r:embed="rId8"/>
          <a:srcRect l="74874" t="47382" r="22663" b="50309"/>
          <a:stretch>
            <a:fillRect/>
          </a:stretch>
        </p:blipFill>
        <p:spPr bwMode="auto">
          <a:xfrm>
            <a:off x="5844358" y="2740275"/>
            <a:ext cx="267694" cy="20077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8"/>
          <a:srcRect l="74874" t="59089" r="22663" b="38532"/>
          <a:stretch>
            <a:fillRect/>
          </a:stretch>
        </p:blipFill>
        <p:spPr bwMode="auto">
          <a:xfrm>
            <a:off x="5419820" y="2763231"/>
            <a:ext cx="267694" cy="206854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8"/>
          <a:srcRect l="74874" t="64803" r="22663" b="32842"/>
          <a:stretch>
            <a:fillRect/>
          </a:stretch>
        </p:blipFill>
        <p:spPr bwMode="auto">
          <a:xfrm>
            <a:off x="5489883" y="2247135"/>
            <a:ext cx="267694" cy="204828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8"/>
          <a:srcRect l="49995" t="64846" r="47582" b="32761"/>
          <a:stretch>
            <a:fillRect/>
          </a:stretch>
        </p:blipFill>
        <p:spPr bwMode="auto">
          <a:xfrm>
            <a:off x="5922014" y="2002836"/>
            <a:ext cx="290335" cy="188259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>
          <a:blip r:embed="rId8"/>
          <a:srcRect l="74874" t="53235" r="22663" b="44386"/>
          <a:stretch>
            <a:fillRect/>
          </a:stretch>
        </p:blipFill>
        <p:spPr bwMode="auto">
          <a:xfrm>
            <a:off x="5649048" y="1998308"/>
            <a:ext cx="267694" cy="191535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8"/>
          <a:srcRect l="50169" t="41554" r="47596" b="56102"/>
          <a:stretch>
            <a:fillRect/>
          </a:stretch>
        </p:blipFill>
        <p:spPr bwMode="auto">
          <a:xfrm>
            <a:off x="6018684" y="2573635"/>
            <a:ext cx="242923" cy="203813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8"/>
          <a:srcRect l="49849" t="35695" r="47596" b="61961"/>
          <a:stretch>
            <a:fillRect/>
          </a:stretch>
        </p:blipFill>
        <p:spPr bwMode="auto">
          <a:xfrm>
            <a:off x="6181710" y="2671336"/>
            <a:ext cx="277722" cy="203812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8"/>
          <a:srcRect l="75024" t="41458" r="22663" b="56023"/>
          <a:stretch>
            <a:fillRect/>
          </a:stretch>
        </p:blipFill>
        <p:spPr bwMode="auto">
          <a:xfrm>
            <a:off x="6148343" y="2831967"/>
            <a:ext cx="251368" cy="199940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8"/>
          <a:srcRect l="62393" t="53259" r="35032" b="44362"/>
          <a:stretch>
            <a:fillRect/>
          </a:stretch>
        </p:blipFill>
        <p:spPr bwMode="auto">
          <a:xfrm>
            <a:off x="5654745" y="2129406"/>
            <a:ext cx="279861" cy="206854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Picture 2" descr="http://www.underconsideration.com/brandnew/archives/paypal_logo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051" t="33087" b="33359"/>
          <a:stretch>
            <a:fillRect/>
          </a:stretch>
        </p:blipFill>
        <p:spPr bwMode="auto">
          <a:xfrm>
            <a:off x="1530884" y="5270270"/>
            <a:ext cx="1981921" cy="590162"/>
          </a:xfrm>
          <a:prstGeom prst="rect">
            <a:avLst/>
          </a:prstGeom>
          <a:noFill/>
        </p:spPr>
      </p:pic>
      <p:pic>
        <p:nvPicPr>
          <p:cNvPr id="48" name="Picture 4" descr="http://www.logotypes101.com/files/696/be6ed2ae88ffcbd6c4fa8090dd265bfa/lrg_Half_com.gif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738" b="33670"/>
          <a:stretch>
            <a:fillRect/>
          </a:stretch>
        </p:blipFill>
        <p:spPr bwMode="auto">
          <a:xfrm>
            <a:off x="4848430" y="6031860"/>
            <a:ext cx="963012" cy="362018"/>
          </a:xfrm>
          <a:prstGeom prst="rect">
            <a:avLst/>
          </a:prstGeom>
          <a:noFill/>
        </p:spPr>
      </p:pic>
      <p:pic>
        <p:nvPicPr>
          <p:cNvPr id="49" name="Picture 2" descr="C:\Users\Heather\Desktop\us.jpg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26936" y="2687759"/>
            <a:ext cx="265176" cy="201168"/>
          </a:xfrm>
          <a:prstGeom prst="roundRect">
            <a:avLst>
              <a:gd name="adj" fmla="val 16667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3" name="Picture 12" descr="GSICommerceLogo.pn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5562600"/>
            <a:ext cx="179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X_logo_horiz_bw_cmyk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6019800"/>
            <a:ext cx="1600200" cy="3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96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ekpoke cloud process-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6" y="228600"/>
            <a:ext cx="6213295" cy="3063240"/>
          </a:xfrm>
          <a:prstGeom prst="rect">
            <a:avLst/>
          </a:prstGeom>
        </p:spPr>
      </p:pic>
      <p:pic>
        <p:nvPicPr>
          <p:cNvPr id="3" name="Picture 2" descr="geekpoke cloud process-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7" y="3276600"/>
            <a:ext cx="6216165" cy="34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7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number of machin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9008" r="45577" b="1813"/>
          <a:stretch/>
        </p:blipFill>
        <p:spPr>
          <a:xfrm>
            <a:off x="796856" y="753929"/>
            <a:ext cx="10061713" cy="5457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675" y="6214646"/>
            <a:ext cx="714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Number of servers required based on utilization for 8 pools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353794" y="1676400"/>
            <a:ext cx="9465018" cy="1"/>
          </a:xfrm>
          <a:prstGeom prst="line">
            <a:avLst/>
          </a:prstGeom>
          <a:solidFill>
            <a:srgbClr val="FFE6D5"/>
          </a:solidFill>
          <a:ln w="28575" cap="rnd" cmpd="sng" algn="ctr">
            <a:solidFill>
              <a:srgbClr val="FF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1353794" y="845403"/>
            <a:ext cx="10411627" cy="830997"/>
            <a:chOff x="1506194" y="2667000"/>
            <a:chExt cx="10411627" cy="830997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1506194" y="2971800"/>
              <a:ext cx="9465018" cy="1"/>
            </a:xfrm>
            <a:prstGeom prst="line">
              <a:avLst/>
            </a:prstGeom>
            <a:solidFill>
              <a:srgbClr val="FFE6D5"/>
            </a:solidFill>
            <a:ln w="28575" cap="rnd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10946682" y="2667000"/>
              <a:ext cx="9711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Burst to</a:t>
              </a:r>
              <a:br>
                <a:rPr lang="en-US" sz="16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</a:br>
              <a:r>
                <a:rPr lang="en-US" sz="16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external</a:t>
              </a:r>
            </a:p>
            <a:p>
              <a:r>
                <a:rPr lang="en-US" sz="1600" b="1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Cloud ?</a:t>
              </a:r>
            </a:p>
          </p:txBody>
        </p:sp>
      </p:grpSp>
      <p:pic>
        <p:nvPicPr>
          <p:cNvPr id="16" name="Picture 15" descr="mas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745830"/>
            <a:ext cx="10083800" cy="54737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420248" y="1066800"/>
            <a:ext cx="560364" cy="609600"/>
            <a:chOff x="9338897" y="1066800"/>
            <a:chExt cx="560364" cy="609600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9338897" y="1066800"/>
              <a:ext cx="0" cy="609600"/>
            </a:xfrm>
            <a:prstGeom prst="straightConnector1">
              <a:avLst/>
            </a:prstGeom>
            <a:solidFill>
              <a:srgbClr val="FFE6D5"/>
            </a:solidFill>
            <a:ln w="19050" cap="rnd" cmpd="sng" algn="ctr">
              <a:solidFill>
                <a:srgbClr val="FF6600"/>
              </a:solidFill>
              <a:prstDash val="sysDot"/>
              <a:round/>
              <a:headEnd type="arrow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9415097" y="1295400"/>
              <a:ext cx="484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9933"/>
                  </a:solidFill>
                </a:rPr>
                <a:t>DR</a:t>
              </a:r>
              <a:endParaRPr lang="en-US" sz="1600" b="1" dirty="0">
                <a:solidFill>
                  <a:srgbClr val="FF99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2880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97E-7 -1.6335E-6 L 2.29197E-7 0.39982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st of 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685800"/>
            <a:ext cx="6747822" cy="5449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5912" y="6172200"/>
            <a:ext cx="182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Servers owned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761901" y="3148836"/>
            <a:ext cx="126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Cost ratio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6970712" y="2476500"/>
            <a:ext cx="228600" cy="2438400"/>
          </a:xfrm>
          <a:prstGeom prst="leftBrace">
            <a:avLst>
              <a:gd name="adj1" fmla="val 41072"/>
              <a:gd name="adj2" fmla="val 50000"/>
            </a:avLst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6812" y="3886200"/>
            <a:ext cx="1713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5172"/>
                </a:solidFill>
              </a:rPr>
              <a:t>Internal cost is dominant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12" y="2819400"/>
            <a:ext cx="0" cy="99060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960812" y="1981200"/>
            <a:ext cx="1524000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5172"/>
                </a:solidFill>
              </a:rPr>
              <a:t>Even at 4x the internal cost, public cloud would save money</a:t>
            </a:r>
            <a:endParaRPr lang="en-US" sz="1200" dirty="0">
              <a:solidFill>
                <a:srgbClr val="00517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0812" y="2743200"/>
            <a:ext cx="1524000" cy="76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56612" y="2209800"/>
            <a:ext cx="933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Cloud cost to</a:t>
            </a:r>
          </a:p>
          <a:p>
            <a:pPr algn="ctr"/>
            <a:r>
              <a:rPr lang="en-US" sz="1000" dirty="0" smtClean="0"/>
              <a:t>Internal cost</a:t>
            </a:r>
          </a:p>
          <a:p>
            <a:pPr algn="ctr"/>
            <a:r>
              <a:rPr lang="en-US" sz="1000" dirty="0" smtClean="0"/>
              <a:t> ratio</a:t>
            </a:r>
          </a:p>
        </p:txBody>
      </p:sp>
      <p:sp>
        <p:nvSpPr>
          <p:cNvPr id="13" name="Left Brace 12"/>
          <p:cNvSpPr/>
          <p:nvPr/>
        </p:nvSpPr>
        <p:spPr>
          <a:xfrm rot="16200000">
            <a:off x="3998912" y="4305300"/>
            <a:ext cx="304800" cy="2057400"/>
          </a:xfrm>
          <a:prstGeom prst="leftBrace">
            <a:avLst>
              <a:gd name="adj1" fmla="val 41072"/>
              <a:gd name="adj2" fmla="val 50000"/>
            </a:avLst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03612" y="5562600"/>
            <a:ext cx="1744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5172"/>
                </a:solidFill>
              </a:rPr>
              <a:t>External cost is dominant</a:t>
            </a:r>
          </a:p>
        </p:txBody>
      </p:sp>
    </p:spTree>
    <p:extLst>
      <p:ext uri="{BB962C8B-B14F-4D97-AF65-F5344CB8AC3E}">
        <p14:creationId xmlns:p14="http://schemas.microsoft.com/office/powerpoint/2010/main" val="38480987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4265612" y="152400"/>
            <a:ext cx="2438400" cy="9906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Lucida Handwriting"/>
                <a:cs typeface="Lucida Handwriting"/>
              </a:rPr>
              <a:t>?</a:t>
            </a:r>
            <a:endParaRPr lang="en-US" sz="3200" dirty="0">
              <a:solidFill>
                <a:schemeClr val="tx1"/>
              </a:solidFill>
              <a:latin typeface="Lucida Handwriting"/>
              <a:cs typeface="Lucida Handwriting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3541712" y="2286000"/>
            <a:ext cx="3886200" cy="1219200"/>
            <a:chOff x="3541712" y="2286000"/>
            <a:chExt cx="3886200" cy="1219200"/>
          </a:xfrm>
        </p:grpSpPr>
        <p:sp>
          <p:nvSpPr>
            <p:cNvPr id="7" name="Rectangle 6"/>
            <p:cNvSpPr/>
            <p:nvPr/>
          </p:nvSpPr>
          <p:spPr>
            <a:xfrm>
              <a:off x="4760912" y="3124200"/>
              <a:ext cx="1447800" cy="3810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Hybrid</a:t>
              </a:r>
            </a:p>
          </p:txBody>
        </p:sp>
        <p:cxnSp>
          <p:nvCxnSpPr>
            <p:cNvPr id="65" name="Elbow Connector 64"/>
            <p:cNvCxnSpPr>
              <a:stCxn id="6" idx="2"/>
              <a:endCxn id="7" idx="0"/>
            </p:cNvCxnSpPr>
            <p:nvPr/>
          </p:nvCxnSpPr>
          <p:spPr>
            <a:xfrm rot="16200000" flipH="1">
              <a:off x="4094162" y="1733550"/>
              <a:ext cx="838200" cy="19431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8" idx="2"/>
              <a:endCxn id="7" idx="0"/>
            </p:cNvCxnSpPr>
            <p:nvPr/>
          </p:nvCxnSpPr>
          <p:spPr>
            <a:xfrm rot="5400000">
              <a:off x="6037262" y="1733550"/>
              <a:ext cx="838200" cy="19431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817812" y="1065744"/>
            <a:ext cx="5334000" cy="1220256"/>
            <a:chOff x="2817812" y="1065744"/>
            <a:chExt cx="5334000" cy="1220256"/>
          </a:xfrm>
        </p:grpSpPr>
        <p:sp>
          <p:nvSpPr>
            <p:cNvPr id="6" name="Rectangle 5"/>
            <p:cNvSpPr/>
            <p:nvPr/>
          </p:nvSpPr>
          <p:spPr>
            <a:xfrm>
              <a:off x="2817812" y="1905000"/>
              <a:ext cx="14478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Private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04012" y="1905000"/>
              <a:ext cx="14478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Public</a:t>
              </a:r>
              <a:endParaRPr lang="en-US" dirty="0"/>
            </a:p>
          </p:txBody>
        </p:sp>
        <p:cxnSp>
          <p:nvCxnSpPr>
            <p:cNvPr id="10" name="Elbow Connector 9"/>
            <p:cNvCxnSpPr>
              <a:stCxn id="5" idx="1"/>
              <a:endCxn id="6" idx="0"/>
            </p:cNvCxnSpPr>
            <p:nvPr/>
          </p:nvCxnSpPr>
          <p:spPr>
            <a:xfrm rot="5400000">
              <a:off x="4093635" y="513822"/>
              <a:ext cx="839255" cy="1943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5" idx="1"/>
              <a:endCxn id="8" idx="0"/>
            </p:cNvCxnSpPr>
            <p:nvPr/>
          </p:nvCxnSpPr>
          <p:spPr>
            <a:xfrm rot="16200000" flipH="1">
              <a:off x="6036735" y="513822"/>
              <a:ext cx="839255" cy="19431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3694112" y="3505200"/>
            <a:ext cx="3581400" cy="1295400"/>
            <a:chOff x="3694112" y="3505200"/>
            <a:chExt cx="3581400" cy="1295400"/>
          </a:xfrm>
        </p:grpSpPr>
        <p:sp>
          <p:nvSpPr>
            <p:cNvPr id="17" name="Rectangle 16"/>
            <p:cNvSpPr/>
            <p:nvPr/>
          </p:nvSpPr>
          <p:spPr>
            <a:xfrm>
              <a:off x="3694112" y="4419600"/>
              <a:ext cx="14478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Build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27712" y="4419600"/>
              <a:ext cx="1447800" cy="381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Buy</a:t>
              </a:r>
            </a:p>
          </p:txBody>
        </p:sp>
        <p:cxnSp>
          <p:nvCxnSpPr>
            <p:cNvPr id="19" name="Elbow Connector 18"/>
            <p:cNvCxnSpPr>
              <a:stCxn id="7" idx="2"/>
              <a:endCxn id="17" idx="0"/>
            </p:cNvCxnSpPr>
            <p:nvPr/>
          </p:nvCxnSpPr>
          <p:spPr>
            <a:xfrm rot="5400000">
              <a:off x="4494212" y="3429000"/>
              <a:ext cx="914400" cy="10668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7" idx="2"/>
              <a:endCxn id="18" idx="0"/>
            </p:cNvCxnSpPr>
            <p:nvPr/>
          </p:nvCxnSpPr>
          <p:spPr>
            <a:xfrm rot="16200000" flipH="1">
              <a:off x="5561012" y="3429000"/>
              <a:ext cx="914400" cy="10668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4418012" y="4800600"/>
            <a:ext cx="1828800" cy="1371600"/>
            <a:chOff x="4418012" y="4800600"/>
            <a:chExt cx="1828800" cy="1371600"/>
          </a:xfrm>
        </p:grpSpPr>
        <p:sp>
          <p:nvSpPr>
            <p:cNvPr id="95" name="Rectangle 94"/>
            <p:cNvSpPr/>
            <p:nvPr/>
          </p:nvSpPr>
          <p:spPr>
            <a:xfrm>
              <a:off x="4799012" y="5791200"/>
              <a:ext cx="1447800" cy="3810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+ OSS</a:t>
              </a:r>
            </a:p>
          </p:txBody>
        </p:sp>
        <p:cxnSp>
          <p:nvCxnSpPr>
            <p:cNvPr id="96" name="Elbow Connector 95"/>
            <p:cNvCxnSpPr>
              <a:stCxn id="17" idx="2"/>
              <a:endCxn id="95" idx="0"/>
            </p:cNvCxnSpPr>
            <p:nvPr/>
          </p:nvCxnSpPr>
          <p:spPr>
            <a:xfrm rot="16200000" flipH="1">
              <a:off x="4475162" y="4743450"/>
              <a:ext cx="990600" cy="11049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908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novate 2011 Breakout Session Template 08.29.11">
  <a:themeElements>
    <a:clrScheme name="X Commerce orange">
      <a:dk1>
        <a:sysClr val="windowText" lastClr="000000"/>
      </a:dk1>
      <a:lt1>
        <a:sysClr val="window" lastClr="FFFFFF"/>
      </a:lt1>
      <a:dk2>
        <a:srgbClr val="C73503"/>
      </a:dk2>
      <a:lt2>
        <a:srgbClr val="DDDDDD"/>
      </a:lt2>
      <a:accent1>
        <a:srgbClr val="B5B6B3"/>
      </a:accent1>
      <a:accent2>
        <a:srgbClr val="00ADD0"/>
      </a:accent2>
      <a:accent3>
        <a:srgbClr val="005172"/>
      </a:accent3>
      <a:accent4>
        <a:srgbClr val="F0AB00"/>
      </a:accent4>
      <a:accent5>
        <a:srgbClr val="FB4F14"/>
      </a:accent5>
      <a:accent6>
        <a:srgbClr val="9A1F60"/>
      </a:accent6>
      <a:hlink>
        <a:srgbClr val="DDDDDD"/>
      </a:hlink>
      <a:folHlink>
        <a:srgbClr val="F0AB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Innovate 2011 Breakout Session Template 08.29.11.potx</Template>
  <TotalTime>18850</TotalTime>
  <Words>887</Words>
  <Application>Microsoft Macintosh PowerPoint</Application>
  <PresentationFormat>Custom</PresentationFormat>
  <Paragraphs>267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Innovate 2011 Breakout Session Template 08.29.11</vt:lpstr>
      <vt:lpstr>PowerPoint Presentation</vt:lpstr>
      <vt:lpstr>Cloud @ eBay From ground level to clouds</vt:lpstr>
      <vt:lpstr>What is eBay.com</vt:lpstr>
      <vt:lpstr>What is eBay.com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Cloud options</vt:lpstr>
      <vt:lpstr>Internal Cloud Technology stack</vt:lpstr>
      <vt:lpstr>Automate Everything</vt:lpstr>
      <vt:lpstr>Application Architecture</vt:lpstr>
      <vt:lpstr>Infrastructure virtualization</vt:lpstr>
      <vt:lpstr>Process Simplification</vt:lpstr>
      <vt:lpstr>Open Source Integration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>X Commerce</dc:subject>
  <dc:creator>Speaker Name here</dc:creator>
  <dc:description>Template by: Kaylee McAvoy, Silver Fox Productions</dc:description>
  <cp:lastModifiedBy>Martin, Jean-Christophe(jemartin)</cp:lastModifiedBy>
  <cp:revision>215</cp:revision>
  <cp:lastPrinted>2011-09-09T17:05:44Z</cp:lastPrinted>
  <dcterms:created xsi:type="dcterms:W3CDTF">2011-07-28T22:33:37Z</dcterms:created>
  <dcterms:modified xsi:type="dcterms:W3CDTF">2011-10-20T00:18:56Z</dcterms:modified>
</cp:coreProperties>
</file>